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41"/>
  </p:notesMasterIdLst>
  <p:sldIdLst>
    <p:sldId id="256" r:id="rId2"/>
    <p:sldId id="258" r:id="rId3"/>
    <p:sldId id="259" r:id="rId4"/>
    <p:sldId id="260" r:id="rId5"/>
    <p:sldId id="261" r:id="rId6"/>
    <p:sldId id="301"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305" r:id="rId28"/>
    <p:sldId id="284" r:id="rId29"/>
    <p:sldId id="285" r:id="rId30"/>
    <p:sldId id="286" r:id="rId31"/>
    <p:sldId id="287" r:id="rId32"/>
    <p:sldId id="288" r:id="rId33"/>
    <p:sldId id="289" r:id="rId34"/>
    <p:sldId id="290" r:id="rId35"/>
    <p:sldId id="291" r:id="rId36"/>
    <p:sldId id="294" r:id="rId37"/>
    <p:sldId id="292" r:id="rId38"/>
    <p:sldId id="293" r:id="rId39"/>
    <p:sldId id="304"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20" autoAdjust="0"/>
    <p:restoredTop sz="84804" autoAdjust="0"/>
  </p:normalViewPr>
  <p:slideViewPr>
    <p:cSldViewPr snapToGrid="0" snapToObjects="1">
      <p:cViewPr varScale="1">
        <p:scale>
          <a:sx n="88" d="100"/>
          <a:sy n="88" d="100"/>
        </p:scale>
        <p:origin x="1280" y="18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eg>
</file>

<file path=ppt/media/image10.jpeg>
</file>

<file path=ppt/media/image11.png>
</file>

<file path=ppt/media/image12.pn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jpeg>
</file>

<file path=ppt/media/image25.tiff>
</file>

<file path=ppt/media/image26.tiff>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2/18/19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Have this on the handout, include timeline, include references</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has been around since mid 1960s CCU and bernie lown 70-90% post-MI have ventricular extrasystole Bernie Lown proposed CCU would reduce mortality after myocardial ischemia Premises: restful rooms, cardiac monitoring, cardiac nurses, arrhythmia prophylaxis Reduced mortality &gt;30% to &lt;20%</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drawing of the neurocardiac axis talk about role of ANS on heart, subsequent changes to repolarization and coronary vasomotor tone</a:t>
            </a:r>
          </a:p>
          <a:p>
            <a:pPr marL="0" lvl="0" indent="0">
              <a:buNone/>
            </a:pPr>
            <a:endParaRPr/>
          </a:p>
          <a:p>
            <a:pPr marL="0" lvl="0" indent="0">
              <a:buNone/>
            </a:pPr>
            <a:r>
              <a:t>Intrinsic cardiac ganglia</a:t>
            </a:r>
            <a:br/>
            <a:r>
              <a:t>Intrathoracic extracardiac ganglia</a:t>
            </a:r>
            <a:br/>
            <a:r>
              <a:t>CNS (medulla, spinal column)</a:t>
            </a:r>
          </a:p>
        </p:txBody>
      </p:sp>
      <p:sp>
        <p:nvSpPr>
          <p:cNvPr id="4" name="Slide Number Placeholder 3"/>
          <p:cNvSpPr>
            <a:spLocks noGrp="1"/>
          </p:cNvSpPr>
          <p:nvPr>
            <p:ph type="sldNum" sz="quarter" idx="10"/>
          </p:nvPr>
        </p:nvSpPr>
        <p:spPr/>
        <p:txBody>
          <a:bodyPr/>
          <a:lstStyle/>
          <a:p>
            <a:fld id="{18BDFEC3-8487-43E8-A154-7C12CBC1FFF2}" type="slidenum">
              <a:rPr lang="en-US"/>
              <a:t>22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explain that heart rate is also dependent on vagal/sympathetic tone</a:t>
            </a:r>
          </a:p>
        </p:txBody>
      </p:sp>
      <p:sp>
        <p:nvSpPr>
          <p:cNvPr id="4" name="Slide Number Placeholder 3"/>
          <p:cNvSpPr>
            <a:spLocks noGrp="1"/>
          </p:cNvSpPr>
          <p:nvPr>
            <p:ph type="sldNum" sz="quarter" idx="10"/>
          </p:nvPr>
        </p:nvSpPr>
        <p:spPr/>
        <p:txBody>
          <a:bodyPr/>
          <a:lstStyle/>
          <a:p>
            <a:fld id="{18BDFEC3-8487-43E8-A154-7C12CBC1FFF2}" type="slidenum">
              <a:rPr lang="en-US"/>
              <a:t>27</a:t>
            </a:fld>
            <a:endParaRPr lang="en-US"/>
          </a:p>
        </p:txBody>
      </p:sp>
    </p:spTree>
    <p:extLst>
      <p:ext uri="{BB962C8B-B14F-4D97-AF65-F5344CB8AC3E}">
        <p14:creationId xmlns:p14="http://schemas.microsoft.com/office/powerpoint/2010/main" val="22070374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dirty="0"/>
              <a:t>explain that heart rate is also dependent on vagal/sympathetic tone</a:t>
            </a:r>
            <a:endParaRPr lang="en-US" dirty="0"/>
          </a:p>
          <a:p>
            <a:pPr marL="0" lvl="0" indent="0">
              <a:buNone/>
            </a:pPr>
            <a:r>
              <a:rPr lang="en-US" dirty="0"/>
              <a:t>Parasympathetic tone is fast/quick/strong</a:t>
            </a:r>
            <a:endParaRPr dirty="0"/>
          </a:p>
        </p:txBody>
      </p:sp>
      <p:sp>
        <p:nvSpPr>
          <p:cNvPr id="4" name="Slide Number Placeholder 3"/>
          <p:cNvSpPr>
            <a:spLocks noGrp="1"/>
          </p:cNvSpPr>
          <p:nvPr>
            <p:ph type="sldNum" sz="quarter" idx="10"/>
          </p:nvPr>
        </p:nvSpPr>
        <p:spPr/>
        <p:txBody>
          <a:bodyPr/>
          <a:lstStyle/>
          <a:p>
            <a:fld id="{18BDFEC3-8487-43E8-A154-7C12CBC1FFF2}" type="slidenum">
              <a:rPr lang="en-US"/>
              <a:t>28</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go over akselrod paper talk about fourier transformation</a:t>
            </a:r>
          </a:p>
        </p:txBody>
      </p:sp>
      <p:sp>
        <p:nvSpPr>
          <p:cNvPr id="4" name="Slide Number Placeholder 3"/>
          <p:cNvSpPr>
            <a:spLocks noGrp="1"/>
          </p:cNvSpPr>
          <p:nvPr>
            <p:ph type="sldNum" sz="quarter" idx="10"/>
          </p:nvPr>
        </p:nvSpPr>
        <p:spPr/>
        <p:txBody>
          <a:bodyPr/>
          <a:lstStyle/>
          <a:p>
            <a:fld id="{18BDFEC3-8487-43E8-A154-7C12CBC1FFF2}" type="slidenum">
              <a:rPr lang="en-US"/>
              <a:t>29</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39</a:t>
            </a:fld>
            <a:endParaRPr lang="en-US"/>
          </a:p>
        </p:txBody>
      </p:sp>
    </p:spTree>
    <p:extLst>
      <p:ext uri="{BB962C8B-B14F-4D97-AF65-F5344CB8AC3E}">
        <p14:creationId xmlns:p14="http://schemas.microsoft.com/office/powerpoint/2010/main" val="334735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Discuss distal innervation, Zipes work, sympathetic hyperinnervation after infarct</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extLst>
      <p:ext uri="{BB962C8B-B14F-4D97-AF65-F5344CB8AC3E}">
        <p14:creationId xmlns:p14="http://schemas.microsoft.com/office/powerpoint/2010/main" val="2180344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Discuss distal innervation, Zipes work, sympathetic hyperinnervation after infarct</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Bradycardia and vagal tone (cardiac afferents in teh inferior ventricular wall)</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include work about LV size &gt; 4 cm needed</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discuss cardiac tetany ludwig institute, home of Fick, Pavlov</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discuss the fact that 1947 Beck performed first VF defibrillation This was done a 14 year old boy 45 minutes of cardiac massage (open chest) before countershock</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into the 1970s now</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t>Anecdotes of events of threat, grief, arousal, mourning, personal danger, reunion precede sudden death.(Engel, 1971)</a:t>
            </a:r>
          </a:p>
          <a:p>
            <a:pPr marL="0" lvl="0" indent="0">
              <a:buNone/>
            </a:pPr>
            <a:endParaRPr/>
          </a:p>
          <a:p>
            <a:pPr marL="0" lvl="0" indent="0">
              <a:buNone/>
            </a:pPr>
            <a:r>
              <a:t>In an industrial plant in Rochester, NY, there were 26 reported cases of sudden death. Interviews with family noted that these individuals had been depressed over the past several weeks, and the events happened in the setting of acute arousal, either through increased work, anxiety, or anger.(Greene, Goldstein, &amp; Moss, 1972)</a:t>
            </a:r>
          </a:p>
          <a:p>
            <a:pPr marL="0" lvl="0" indent="0">
              <a:buNone/>
            </a:pPr>
            <a:endParaRPr/>
          </a:p>
          <a:p>
            <a:pPr marL="0" lvl="0" indent="0">
              <a:buNone/>
            </a:pPr>
            <a:r>
              <a:t>Increasing stress has been shown to precede SCD,(Rahe, Bennett, Romo, Siltanen, &amp; Arthur, 1973) and when measured in patients with ICD, VT and VF showed a similar pattern.(Lampert et al., 2002; Peter Taggart, Boyett, Logantha, &amp; Lambiase, 2011)</a:t>
            </a:r>
          </a:p>
          <a:p>
            <a:pPr marL="0" lvl="0" indent="0">
              <a:buNone/>
            </a:pPr>
            <a:endParaRPr/>
          </a:p>
          <a:p>
            <a:pPr marL="0" lvl="0" indent="0">
              <a:buNone/>
            </a:pPr>
            <a:r>
              <a:t>The events also follow a circadian rhythm. Peak events of MACE occur from 6 AM to 10 AM, followed by a secondary peak of events from 6 PM to 8 PM.(Boudreau, Dumont, Kin, Walker, &amp; Boivin, 2011; Muller, 1999; Portaluppi et al., 2012)</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68BED-42B5-B747-8866-2C0A26E108DD}"/>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2587FD2-3587-374C-8055-F40CB3FA3C82}"/>
              </a:ext>
            </a:extLst>
          </p:cNvPr>
          <p:cNvSpPr>
            <a:spLocks noGrp="1"/>
          </p:cNvSpPr>
          <p:nvPr>
            <p:ph type="subTitle" idx="1"/>
          </p:nvPr>
        </p:nvSpPr>
        <p:spPr>
          <a:xfrm>
            <a:off x="1524000" y="3602038"/>
            <a:ext cx="9144000" cy="1655762"/>
          </a:xfrm>
        </p:spPr>
        <p:txBody>
          <a:bodyPr>
            <a:normAutofit/>
          </a:bodyPr>
          <a:lstStyle>
            <a:lvl1pPr marL="0" indent="0" algn="ctr">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C22D610-1554-574F-9EA1-643D0CDB1D2A}"/>
              </a:ext>
            </a:extLst>
          </p:cNvPr>
          <p:cNvSpPr>
            <a:spLocks noGrp="1"/>
          </p:cNvSpPr>
          <p:nvPr>
            <p:ph type="dt" sz="half" idx="10"/>
          </p:nvPr>
        </p:nvSpPr>
        <p:spPr/>
        <p:txBody>
          <a:bodyPr/>
          <a:lstStyle/>
          <a:p>
            <a:fld id="{241EB5C9-1307-BA42-ABA2-0BC069CD8E7F}" type="datetimeFigureOut">
              <a:rPr lang="en-US" smtClean="0"/>
              <a:t>2/18/19</a:t>
            </a:fld>
            <a:endParaRPr lang="en-US"/>
          </a:p>
        </p:txBody>
      </p:sp>
      <p:sp>
        <p:nvSpPr>
          <p:cNvPr id="5" name="Footer Placeholder 4">
            <a:extLst>
              <a:ext uri="{FF2B5EF4-FFF2-40B4-BE49-F238E27FC236}">
                <a16:creationId xmlns:a16="http://schemas.microsoft.com/office/drawing/2014/main" id="{593EBF20-C434-534D-9D06-D06ED9FE75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0D9BCB-7FBD-9C4B-9E34-C54A44BD0B0A}"/>
              </a:ext>
            </a:extLst>
          </p:cNvPr>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637186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9F5CC-DBCE-F145-87D8-88E2D6C63E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B4CAE5-1AE3-5D4F-9228-FD31A7C3BAE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4F5A33-5238-CF44-A1EE-6731D5E9E0B6}"/>
              </a:ext>
            </a:extLst>
          </p:cNvPr>
          <p:cNvSpPr>
            <a:spLocks noGrp="1"/>
          </p:cNvSpPr>
          <p:nvPr>
            <p:ph type="dt" sz="half" idx="10"/>
          </p:nvPr>
        </p:nvSpPr>
        <p:spPr/>
        <p:txBody>
          <a:bodyPr/>
          <a:lstStyle/>
          <a:p>
            <a:fld id="{241EB5C9-1307-BA42-ABA2-0BC069CD8E7F}" type="datetimeFigureOut">
              <a:rPr lang="en-US" smtClean="0"/>
              <a:t>2/18/19</a:t>
            </a:fld>
            <a:endParaRPr lang="en-US"/>
          </a:p>
        </p:txBody>
      </p:sp>
      <p:sp>
        <p:nvSpPr>
          <p:cNvPr id="5" name="Footer Placeholder 4">
            <a:extLst>
              <a:ext uri="{FF2B5EF4-FFF2-40B4-BE49-F238E27FC236}">
                <a16:creationId xmlns:a16="http://schemas.microsoft.com/office/drawing/2014/main" id="{691C5F6F-7B54-2A4B-BDFE-97CE991CF0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0D7207-17D6-E94E-84A3-21BD757283FB}"/>
              </a:ext>
            </a:extLst>
          </p:cNvPr>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160632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B4CC55-EF0B-8640-94BB-3BF0AF44743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EAF53DA-6082-6C42-AFDC-575ED9910A4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B9EAFF-2118-FB46-B586-C0ED633F5C05}"/>
              </a:ext>
            </a:extLst>
          </p:cNvPr>
          <p:cNvSpPr>
            <a:spLocks noGrp="1"/>
          </p:cNvSpPr>
          <p:nvPr>
            <p:ph type="dt" sz="half" idx="10"/>
          </p:nvPr>
        </p:nvSpPr>
        <p:spPr/>
        <p:txBody>
          <a:bodyPr/>
          <a:lstStyle/>
          <a:p>
            <a:fld id="{241EB5C9-1307-BA42-ABA2-0BC069CD8E7F}" type="datetimeFigureOut">
              <a:rPr lang="en-US" smtClean="0"/>
              <a:t>2/18/19</a:t>
            </a:fld>
            <a:endParaRPr lang="en-US"/>
          </a:p>
        </p:txBody>
      </p:sp>
      <p:sp>
        <p:nvSpPr>
          <p:cNvPr id="5" name="Footer Placeholder 4">
            <a:extLst>
              <a:ext uri="{FF2B5EF4-FFF2-40B4-BE49-F238E27FC236}">
                <a16:creationId xmlns:a16="http://schemas.microsoft.com/office/drawing/2014/main" id="{CD417B8C-4E94-1844-AE02-5415162661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AD2D9-FCC2-734E-B4C2-E5B7E5A7C514}"/>
              </a:ext>
            </a:extLst>
          </p:cNvPr>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723003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C8E88-2BC6-804C-9896-AA6B141B46D9}"/>
              </a:ext>
            </a:extLst>
          </p:cNvPr>
          <p:cNvSpPr>
            <a:spLocks noGrp="1"/>
          </p:cNvSpPr>
          <p:nvPr>
            <p:ph type="title" hasCustomPrompt="1"/>
          </p:nvPr>
        </p:nvSpPr>
        <p:spPr/>
        <p:txBody>
          <a:bodyPr>
            <a:noAutofit/>
          </a:bodyPr>
          <a:lstStyle>
            <a:lvl1pPr>
              <a:defRPr sz="4800"/>
            </a:lvl1pPr>
          </a:lstStyle>
          <a:p>
            <a:r>
              <a:rPr lang="en-US" dirty="0"/>
              <a:t>CLICK TO EDIT MASTER TITLE STYLE</a:t>
            </a:r>
          </a:p>
        </p:txBody>
      </p:sp>
      <p:sp>
        <p:nvSpPr>
          <p:cNvPr id="3" name="Content Placeholder 2">
            <a:extLst>
              <a:ext uri="{FF2B5EF4-FFF2-40B4-BE49-F238E27FC236}">
                <a16:creationId xmlns:a16="http://schemas.microsoft.com/office/drawing/2014/main" id="{B259CBA3-2844-0946-8CBD-D0E40E4C00E6}"/>
              </a:ext>
            </a:extLst>
          </p:cNvPr>
          <p:cNvSpPr>
            <a:spLocks noGrp="1"/>
          </p:cNvSpPr>
          <p:nvPr>
            <p:ph idx="1"/>
          </p:nvPr>
        </p:nvSpPr>
        <p:spPr/>
        <p:txBody>
          <a:bodyPr/>
          <a:lstStyle>
            <a:lvl1pPr>
              <a:defRPr sz="3600"/>
            </a:lvl1pPr>
            <a:lvl2pPr>
              <a:defRPr sz="3200"/>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3C706FF-8D50-EF45-BA75-89EDDE12E433}"/>
              </a:ext>
            </a:extLst>
          </p:cNvPr>
          <p:cNvSpPr>
            <a:spLocks noGrp="1"/>
          </p:cNvSpPr>
          <p:nvPr>
            <p:ph type="dt" sz="half" idx="10"/>
          </p:nvPr>
        </p:nvSpPr>
        <p:spPr/>
        <p:txBody>
          <a:bodyPr/>
          <a:lstStyle/>
          <a:p>
            <a:fld id="{241EB5C9-1307-BA42-ABA2-0BC069CD8E7F}" type="datetimeFigureOut">
              <a:rPr lang="en-US" smtClean="0"/>
              <a:t>2/18/19</a:t>
            </a:fld>
            <a:endParaRPr lang="en-US"/>
          </a:p>
        </p:txBody>
      </p:sp>
      <p:sp>
        <p:nvSpPr>
          <p:cNvPr id="5" name="Footer Placeholder 4">
            <a:extLst>
              <a:ext uri="{FF2B5EF4-FFF2-40B4-BE49-F238E27FC236}">
                <a16:creationId xmlns:a16="http://schemas.microsoft.com/office/drawing/2014/main" id="{297756AF-593B-FF46-9AC1-454C89F46B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B0034D-9610-E948-BED4-2FD73C19D01D}"/>
              </a:ext>
            </a:extLst>
          </p:cNvPr>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284691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C2B8E-22F3-8048-8F30-5C2EF993BD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F9F085-AD2B-BC43-A628-DCAD7BEC73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F7B48DC-7912-6245-96A2-75951A003CF3}"/>
              </a:ext>
            </a:extLst>
          </p:cNvPr>
          <p:cNvSpPr>
            <a:spLocks noGrp="1"/>
          </p:cNvSpPr>
          <p:nvPr>
            <p:ph type="dt" sz="half" idx="10"/>
          </p:nvPr>
        </p:nvSpPr>
        <p:spPr/>
        <p:txBody>
          <a:bodyPr/>
          <a:lstStyle/>
          <a:p>
            <a:fld id="{241EB5C9-1307-BA42-ABA2-0BC069CD8E7F}" type="datetimeFigureOut">
              <a:rPr lang="en-US" smtClean="0"/>
              <a:t>2/18/19</a:t>
            </a:fld>
            <a:endParaRPr lang="en-US"/>
          </a:p>
        </p:txBody>
      </p:sp>
      <p:sp>
        <p:nvSpPr>
          <p:cNvPr id="5" name="Footer Placeholder 4">
            <a:extLst>
              <a:ext uri="{FF2B5EF4-FFF2-40B4-BE49-F238E27FC236}">
                <a16:creationId xmlns:a16="http://schemas.microsoft.com/office/drawing/2014/main" id="{CD9D3BEF-6C9B-D44A-8A08-48A1CD981C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4553DC-9715-EE43-BE06-430A0019AA51}"/>
              </a:ext>
            </a:extLst>
          </p:cNvPr>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883127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B69EF-8AEE-EF46-AF12-ECA171467A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AA8899-A815-7842-9F1A-CCA2C089C79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3157C44-F7E8-F742-89EA-304B3CF686D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851AEA-769A-2A41-8A14-AA8BCDF6B136}"/>
              </a:ext>
            </a:extLst>
          </p:cNvPr>
          <p:cNvSpPr>
            <a:spLocks noGrp="1"/>
          </p:cNvSpPr>
          <p:nvPr>
            <p:ph type="dt" sz="half" idx="10"/>
          </p:nvPr>
        </p:nvSpPr>
        <p:spPr/>
        <p:txBody>
          <a:bodyPr/>
          <a:lstStyle/>
          <a:p>
            <a:fld id="{241EB5C9-1307-BA42-ABA2-0BC069CD8E7F}" type="datetimeFigureOut">
              <a:rPr lang="en-US" smtClean="0"/>
              <a:t>2/18/19</a:t>
            </a:fld>
            <a:endParaRPr lang="en-US"/>
          </a:p>
        </p:txBody>
      </p:sp>
      <p:sp>
        <p:nvSpPr>
          <p:cNvPr id="6" name="Footer Placeholder 5">
            <a:extLst>
              <a:ext uri="{FF2B5EF4-FFF2-40B4-BE49-F238E27FC236}">
                <a16:creationId xmlns:a16="http://schemas.microsoft.com/office/drawing/2014/main" id="{32A26D14-1D3B-3244-A4D7-99C661F929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6BE82C-BC8A-7749-B749-BDB3DBA4F651}"/>
              </a:ext>
            </a:extLst>
          </p:cNvPr>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7251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E5D31-5C83-DE4F-8B8C-C1C961D8020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C01D753-F482-4040-B2EB-138B06F05D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FC97742-A634-BC40-99A4-06AA9166FF7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35ED8BF-1089-E84E-828D-8DF5C750C4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041892B-09C6-F74F-BBFA-FA3A88C8774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221D3F-5B7C-6345-A84F-4D78971A1E7A}"/>
              </a:ext>
            </a:extLst>
          </p:cNvPr>
          <p:cNvSpPr>
            <a:spLocks noGrp="1"/>
          </p:cNvSpPr>
          <p:nvPr>
            <p:ph type="dt" sz="half" idx="10"/>
          </p:nvPr>
        </p:nvSpPr>
        <p:spPr/>
        <p:txBody>
          <a:bodyPr/>
          <a:lstStyle/>
          <a:p>
            <a:fld id="{241EB5C9-1307-BA42-ABA2-0BC069CD8E7F}" type="datetimeFigureOut">
              <a:rPr lang="en-US" smtClean="0"/>
              <a:t>2/18/19</a:t>
            </a:fld>
            <a:endParaRPr lang="en-US"/>
          </a:p>
        </p:txBody>
      </p:sp>
      <p:sp>
        <p:nvSpPr>
          <p:cNvPr id="8" name="Footer Placeholder 7">
            <a:extLst>
              <a:ext uri="{FF2B5EF4-FFF2-40B4-BE49-F238E27FC236}">
                <a16:creationId xmlns:a16="http://schemas.microsoft.com/office/drawing/2014/main" id="{391BBFD5-6F27-F045-A41E-3E0B8EA8C35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9814CC7-F765-E847-85A5-6D8D21093142}"/>
              </a:ext>
            </a:extLst>
          </p:cNvPr>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259225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BBD68-48BC-8546-B93E-0416762765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0010272-4077-B54A-A439-2410A4BE769D}"/>
              </a:ext>
            </a:extLst>
          </p:cNvPr>
          <p:cNvSpPr>
            <a:spLocks noGrp="1"/>
          </p:cNvSpPr>
          <p:nvPr>
            <p:ph type="dt" sz="half" idx="10"/>
          </p:nvPr>
        </p:nvSpPr>
        <p:spPr/>
        <p:txBody>
          <a:bodyPr/>
          <a:lstStyle/>
          <a:p>
            <a:fld id="{241EB5C9-1307-BA42-ABA2-0BC069CD8E7F}" type="datetimeFigureOut">
              <a:rPr lang="en-US" smtClean="0"/>
              <a:t>2/18/19</a:t>
            </a:fld>
            <a:endParaRPr lang="en-US"/>
          </a:p>
        </p:txBody>
      </p:sp>
      <p:sp>
        <p:nvSpPr>
          <p:cNvPr id="4" name="Footer Placeholder 3">
            <a:extLst>
              <a:ext uri="{FF2B5EF4-FFF2-40B4-BE49-F238E27FC236}">
                <a16:creationId xmlns:a16="http://schemas.microsoft.com/office/drawing/2014/main" id="{64463FA1-EB8C-044D-AF42-402C25F30B2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6012F16-6E0D-7343-ABA7-8B074008E170}"/>
              </a:ext>
            </a:extLst>
          </p:cNvPr>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7666060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C54B10-0469-5443-ABE5-E0B40445DC0B}"/>
              </a:ext>
            </a:extLst>
          </p:cNvPr>
          <p:cNvSpPr>
            <a:spLocks noGrp="1"/>
          </p:cNvSpPr>
          <p:nvPr>
            <p:ph type="dt" sz="half" idx="10"/>
          </p:nvPr>
        </p:nvSpPr>
        <p:spPr/>
        <p:txBody>
          <a:bodyPr/>
          <a:lstStyle/>
          <a:p>
            <a:fld id="{241EB5C9-1307-BA42-ABA2-0BC069CD8E7F}" type="datetimeFigureOut">
              <a:rPr lang="en-US" smtClean="0"/>
              <a:t>2/18/19</a:t>
            </a:fld>
            <a:endParaRPr lang="en-US"/>
          </a:p>
        </p:txBody>
      </p:sp>
      <p:sp>
        <p:nvSpPr>
          <p:cNvPr id="3" name="Footer Placeholder 2">
            <a:extLst>
              <a:ext uri="{FF2B5EF4-FFF2-40B4-BE49-F238E27FC236}">
                <a16:creationId xmlns:a16="http://schemas.microsoft.com/office/drawing/2014/main" id="{03F78D24-53E2-4E47-9389-5F768F1309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8BF58E-19FA-5D40-A13C-C2467C77B0BB}"/>
              </a:ext>
            </a:extLst>
          </p:cNvPr>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0497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54120-38A4-2447-AD60-9D900C8B08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3BCEBBA-57C0-6E4C-9104-B1D662A6CF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AB93C0E-2C26-7542-BD84-07C73E7C3A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8C5F26C-BBF0-DD48-8E4F-6192323B6C10}"/>
              </a:ext>
            </a:extLst>
          </p:cNvPr>
          <p:cNvSpPr>
            <a:spLocks noGrp="1"/>
          </p:cNvSpPr>
          <p:nvPr>
            <p:ph type="dt" sz="half" idx="10"/>
          </p:nvPr>
        </p:nvSpPr>
        <p:spPr/>
        <p:txBody>
          <a:bodyPr/>
          <a:lstStyle/>
          <a:p>
            <a:fld id="{241EB5C9-1307-BA42-ABA2-0BC069CD8E7F}" type="datetimeFigureOut">
              <a:rPr lang="en-US" smtClean="0"/>
              <a:t>2/18/19</a:t>
            </a:fld>
            <a:endParaRPr lang="en-US"/>
          </a:p>
        </p:txBody>
      </p:sp>
      <p:sp>
        <p:nvSpPr>
          <p:cNvPr id="6" name="Footer Placeholder 5">
            <a:extLst>
              <a:ext uri="{FF2B5EF4-FFF2-40B4-BE49-F238E27FC236}">
                <a16:creationId xmlns:a16="http://schemas.microsoft.com/office/drawing/2014/main" id="{F2299278-F498-E041-B34E-461EDD6116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EBF2DD-3B10-4948-BB3C-E458A44010D7}"/>
              </a:ext>
            </a:extLst>
          </p:cNvPr>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0283594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9D9D5-B20E-9847-BF53-3757A96CB3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085FB7B-390A-2D4A-B598-36C91E3806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A8ECEB2-BF45-1C49-8F3F-5D1F97FBA9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781AC4E-8308-E541-82BE-2548DAF8BBC1}"/>
              </a:ext>
            </a:extLst>
          </p:cNvPr>
          <p:cNvSpPr>
            <a:spLocks noGrp="1"/>
          </p:cNvSpPr>
          <p:nvPr>
            <p:ph type="dt" sz="half" idx="10"/>
          </p:nvPr>
        </p:nvSpPr>
        <p:spPr/>
        <p:txBody>
          <a:bodyPr/>
          <a:lstStyle/>
          <a:p>
            <a:fld id="{241EB5C9-1307-BA42-ABA2-0BC069CD8E7F}" type="datetimeFigureOut">
              <a:rPr lang="en-US" smtClean="0"/>
              <a:t>2/18/19</a:t>
            </a:fld>
            <a:endParaRPr lang="en-US"/>
          </a:p>
        </p:txBody>
      </p:sp>
      <p:sp>
        <p:nvSpPr>
          <p:cNvPr id="6" name="Footer Placeholder 5">
            <a:extLst>
              <a:ext uri="{FF2B5EF4-FFF2-40B4-BE49-F238E27FC236}">
                <a16:creationId xmlns:a16="http://schemas.microsoft.com/office/drawing/2014/main" id="{253107AF-3460-1345-9A25-FAB7EF445F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4E90A0-81EA-0F47-B0EC-DDB8A9A980C8}"/>
              </a:ext>
            </a:extLst>
          </p:cNvPr>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310958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492116-0266-E841-83C1-62E1A47DB9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70637DB-71A6-C64D-B28F-A4669D00E9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D30563-7C68-944F-B53C-3513185C48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2/18/19</a:t>
            </a:fld>
            <a:endParaRPr lang="en-US"/>
          </a:p>
        </p:txBody>
      </p:sp>
      <p:sp>
        <p:nvSpPr>
          <p:cNvPr id="5" name="Footer Placeholder 4">
            <a:extLst>
              <a:ext uri="{FF2B5EF4-FFF2-40B4-BE49-F238E27FC236}">
                <a16:creationId xmlns:a16="http://schemas.microsoft.com/office/drawing/2014/main" id="{8ABF8230-7456-7A4B-9924-60B66F74D3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8FB70CC-2667-054F-BDBA-BF80F7EA80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871875397"/>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jpeg"/></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file:////var/folders/c5/zg7f9fms09s7238gs_x5qq0m0000gn/T/com.microsoft.Word/WebArchiveCopyPasteTempFiles/p2405" TargetMode="External"/><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6.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7029" y="580571"/>
            <a:ext cx="11277600" cy="2929392"/>
          </a:xfrm>
        </p:spPr>
        <p:txBody>
          <a:bodyPr>
            <a:normAutofit/>
          </a:bodyPr>
          <a:lstStyle/>
          <a:p>
            <a:r>
              <a:rPr lang="en-US" sz="7200" dirty="0"/>
              <a:t>A HISTORY OF SUDDEN CARDIAC DEATH</a:t>
            </a:r>
          </a:p>
        </p:txBody>
      </p:sp>
      <p:sp>
        <p:nvSpPr>
          <p:cNvPr id="3" name="Subtitle 2"/>
          <p:cNvSpPr>
            <a:spLocks noGrp="1"/>
          </p:cNvSpPr>
          <p:nvPr>
            <p:ph type="subTitle" idx="1"/>
          </p:nvPr>
        </p:nvSpPr>
        <p:spPr>
          <a:xfrm>
            <a:off x="2667000" y="3602038"/>
            <a:ext cx="6858000" cy="2377848"/>
          </a:xfrm>
        </p:spPr>
        <p:txBody>
          <a:bodyPr>
            <a:normAutofit lnSpcReduction="10000"/>
          </a:bodyPr>
          <a:lstStyle/>
          <a:p>
            <a:r>
              <a:rPr lang="en-US" sz="3600" dirty="0"/>
              <a:t>The Role of the Autonomic Nervous System</a:t>
            </a:r>
            <a:br>
              <a:rPr lang="en-US" dirty="0"/>
            </a:br>
            <a:br>
              <a:rPr lang="en-US" dirty="0"/>
            </a:br>
            <a:r>
              <a:rPr lang="en-US" dirty="0"/>
              <a:t>Anish Shah MD</a:t>
            </a:r>
          </a:p>
          <a:p>
            <a:r>
              <a:rPr lang="en-US" dirty="0"/>
              <a:t>February 18, 2019</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LV size</a:t>
            </a:r>
          </a:p>
        </p:txBody>
      </p:sp>
      <p:pic>
        <p:nvPicPr>
          <p:cNvPr id="4" name="Picture 3">
            <a:extLst>
              <a:ext uri="{FF2B5EF4-FFF2-40B4-BE49-F238E27FC236}">
                <a16:creationId xmlns:a16="http://schemas.microsoft.com/office/drawing/2014/main" id="{81497FA0-2923-0E4C-9ED4-AB3F4D4EEDBB}"/>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3297146" y="1675228"/>
            <a:ext cx="5597706" cy="4394199"/>
          </a:xfrm>
          <a:prstGeom prst="rect">
            <a:avLst/>
          </a:prstGeom>
        </p:spPr>
      </p:pic>
      <p:sp>
        <p:nvSpPr>
          <p:cNvPr id="3" name="TextBox 2">
            <a:extLst>
              <a:ext uri="{FF2B5EF4-FFF2-40B4-BE49-F238E27FC236}">
                <a16:creationId xmlns:a16="http://schemas.microsoft.com/office/drawing/2014/main" id="{96BDFAAA-EF92-584A-B8E7-941397A5ACA9}"/>
              </a:ext>
            </a:extLst>
          </p:cNvPr>
          <p:cNvSpPr txBox="1"/>
          <p:nvPr/>
        </p:nvSpPr>
        <p:spPr>
          <a:xfrm>
            <a:off x="0" y="6488668"/>
            <a:ext cx="12192000" cy="369332"/>
          </a:xfrm>
          <a:prstGeom prst="rect">
            <a:avLst/>
          </a:prstGeom>
          <a:noFill/>
        </p:spPr>
        <p:txBody>
          <a:bodyPr wrap="square" rtlCol="0">
            <a:spAutoFit/>
          </a:bodyPr>
          <a:lstStyle/>
          <a:p>
            <a:r>
              <a:rPr lang="en-US" dirty="0" err="1"/>
              <a:t>Shenasa</a:t>
            </a:r>
            <a:r>
              <a:rPr lang="en-US" dirty="0"/>
              <a:t> 2017</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HISTORY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6000" dirty="0"/>
              <a:t>John </a:t>
            </a:r>
            <a:r>
              <a:rPr sz="6000" dirty="0" err="1"/>
              <a:t>MacWilliam</a:t>
            </a:r>
            <a:endParaRPr sz="6000" dirty="0"/>
          </a:p>
        </p:txBody>
      </p:sp>
      <p:sp>
        <p:nvSpPr>
          <p:cNvPr id="3" name="Content Placeholder 2"/>
          <p:cNvSpPr>
            <a:spLocks noGrp="1"/>
          </p:cNvSpPr>
          <p:nvPr>
            <p:ph idx="1"/>
          </p:nvPr>
        </p:nvSpPr>
        <p:spPr/>
        <p:txBody>
          <a:bodyPr/>
          <a:lstStyle/>
          <a:p>
            <a:pPr marL="0" indent="0">
              <a:buNone/>
            </a:pPr>
            <a:r>
              <a:rPr dirty="0"/>
              <a:t>VF proposed as cause of SCD in 1889:</a:t>
            </a:r>
          </a:p>
          <a:p>
            <a:pPr lvl="1"/>
            <a:r>
              <a:rPr dirty="0"/>
              <a:t>fatal syncope</a:t>
            </a:r>
          </a:p>
          <a:p>
            <a:pPr lvl="1"/>
            <a:r>
              <a:rPr dirty="0"/>
              <a:t>delirium cordis</a:t>
            </a:r>
          </a:p>
          <a:p>
            <a:pPr lvl="1"/>
            <a:r>
              <a:rPr dirty="0"/>
              <a:t>circus contraction</a:t>
            </a:r>
          </a:p>
          <a:p>
            <a:pPr lvl="1"/>
            <a:r>
              <a:rPr dirty="0" err="1"/>
              <a:t>intervermiform</a:t>
            </a:r>
            <a:r>
              <a:rPr dirty="0"/>
              <a:t> movement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6000" dirty="0"/>
              <a:t>The first defibrillation</a:t>
            </a:r>
          </a:p>
        </p:txBody>
      </p:sp>
      <p:sp>
        <p:nvSpPr>
          <p:cNvPr id="3" name="Content Placeholder 2"/>
          <p:cNvSpPr>
            <a:spLocks noGrp="1"/>
          </p:cNvSpPr>
          <p:nvPr>
            <p:ph idx="1"/>
          </p:nvPr>
        </p:nvSpPr>
        <p:spPr/>
        <p:txBody>
          <a:bodyPr/>
          <a:lstStyle/>
          <a:p>
            <a:pPr marL="0" indent="0">
              <a:buNone/>
            </a:pPr>
            <a:r>
              <a:rPr dirty="0"/>
              <a:t>Claude Beck performed the first </a:t>
            </a:r>
            <a:r>
              <a:rPr i="1" dirty="0"/>
              <a:t>successful</a:t>
            </a:r>
            <a:r>
              <a:rPr dirty="0"/>
              <a:t> human defibrillation in </a:t>
            </a:r>
            <a:r>
              <a:rPr b="1" dirty="0"/>
              <a:t>1947</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Precordial thump</a:t>
            </a:r>
          </a:p>
        </p:txBody>
      </p:sp>
      <p:pic>
        <p:nvPicPr>
          <p:cNvPr id="4" name="Picture 3">
            <a:extLst>
              <a:ext uri="{FF2B5EF4-FFF2-40B4-BE49-F238E27FC236}">
                <a16:creationId xmlns:a16="http://schemas.microsoft.com/office/drawing/2014/main" id="{023709EF-FFC9-4142-ADB0-D298082B4827}"/>
              </a:ext>
            </a:extLst>
          </p:cNvPr>
          <p:cNvPicPr/>
          <p:nvPr/>
        </p:nvPicPr>
        <p:blipFill>
          <a:blip r:embed="rId3">
            <a:extLst>
              <a:ext uri="{28A0092B-C50C-407E-A947-70E740481C1C}">
                <a14:useLocalDpi xmlns:a14="http://schemas.microsoft.com/office/drawing/2010/main" val="0"/>
              </a:ext>
            </a:extLst>
          </a:blip>
          <a:stretch>
            <a:fillRect/>
          </a:stretch>
        </p:blipFill>
        <p:spPr>
          <a:xfrm>
            <a:off x="643467" y="2045728"/>
            <a:ext cx="10905066" cy="3653196"/>
          </a:xfrm>
          <a:prstGeom prst="rect">
            <a:avLst/>
          </a:prstGeom>
        </p:spPr>
      </p:pic>
      <p:sp>
        <p:nvSpPr>
          <p:cNvPr id="5" name="TextBox 4">
            <a:extLst>
              <a:ext uri="{FF2B5EF4-FFF2-40B4-BE49-F238E27FC236}">
                <a16:creationId xmlns:a16="http://schemas.microsoft.com/office/drawing/2014/main" id="{FAD96A4F-ABAD-FC49-86E7-3177740D5281}"/>
              </a:ext>
            </a:extLst>
          </p:cNvPr>
          <p:cNvSpPr txBox="1"/>
          <p:nvPr/>
        </p:nvSpPr>
        <p:spPr>
          <a:xfrm>
            <a:off x="0" y="6488668"/>
            <a:ext cx="12192000" cy="369332"/>
          </a:xfrm>
          <a:prstGeom prst="rect">
            <a:avLst/>
          </a:prstGeom>
          <a:noFill/>
        </p:spPr>
        <p:txBody>
          <a:bodyPr wrap="square" rtlCol="0">
            <a:spAutoFit/>
          </a:bodyPr>
          <a:lstStyle/>
          <a:p>
            <a:r>
              <a:rPr lang="en-US" dirty="0"/>
              <a:t>Pennington et al 1970</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6000" dirty="0"/>
              <a:t>Precipitating death</a:t>
            </a:r>
          </a:p>
        </p:txBody>
      </p:sp>
      <p:sp>
        <p:nvSpPr>
          <p:cNvPr id="3" name="Content Placeholder 2"/>
          <p:cNvSpPr>
            <a:spLocks noGrp="1"/>
          </p:cNvSpPr>
          <p:nvPr>
            <p:ph idx="1"/>
          </p:nvPr>
        </p:nvSpPr>
        <p:spPr/>
        <p:txBody>
          <a:bodyPr/>
          <a:lstStyle/>
          <a:p>
            <a:pPr lvl="1"/>
            <a:r>
              <a:rPr dirty="0"/>
              <a:t>Threat, grief, arousal, personal danger, reunion precede sudden death…</a:t>
            </a:r>
            <a:r>
              <a:rPr lang="en-US" dirty="0"/>
              <a:t>			</a:t>
            </a:r>
            <a:r>
              <a:rPr dirty="0"/>
              <a:t> 8 cases, 1971</a:t>
            </a:r>
          </a:p>
          <a:p>
            <a:pPr lvl="1"/>
            <a:r>
              <a:rPr dirty="0"/>
              <a:t>Anxiety/anger precipitated SCD in depressed factory workers… </a:t>
            </a:r>
            <a:r>
              <a:rPr lang="en-US" dirty="0"/>
              <a:t>						</a:t>
            </a:r>
            <a:r>
              <a:rPr dirty="0"/>
              <a:t>26 cases, 1972</a:t>
            </a:r>
          </a:p>
          <a:p>
            <a:pPr lvl="1"/>
            <a:r>
              <a:rPr dirty="0"/>
              <a:t>Increased </a:t>
            </a:r>
            <a:r>
              <a:rPr lang="en-US" dirty="0"/>
              <a:t>life </a:t>
            </a:r>
            <a:r>
              <a:rPr dirty="0"/>
              <a:t>stress precedes SCD by several months…</a:t>
            </a:r>
            <a:r>
              <a:rPr lang="en-US" dirty="0"/>
              <a:t>						</a:t>
            </a:r>
            <a:r>
              <a:rPr dirty="0"/>
              <a:t>226 cases,</a:t>
            </a:r>
            <a:r>
              <a:rPr lang="en-US" dirty="0"/>
              <a:t> </a:t>
            </a:r>
            <a:r>
              <a:rPr dirty="0"/>
              <a:t>1973</a:t>
            </a:r>
          </a:p>
        </p:txBody>
      </p:sp>
      <p:sp>
        <p:nvSpPr>
          <p:cNvPr id="5" name="TextBox 4">
            <a:extLst>
              <a:ext uri="{FF2B5EF4-FFF2-40B4-BE49-F238E27FC236}">
                <a16:creationId xmlns:a16="http://schemas.microsoft.com/office/drawing/2014/main" id="{49FAF44D-7E1E-B54B-956A-C819663212A8}"/>
              </a:ext>
            </a:extLst>
          </p:cNvPr>
          <p:cNvSpPr txBox="1"/>
          <p:nvPr/>
        </p:nvSpPr>
        <p:spPr>
          <a:xfrm>
            <a:off x="0" y="6488668"/>
            <a:ext cx="12192000" cy="369332"/>
          </a:xfrm>
          <a:prstGeom prst="rect">
            <a:avLst/>
          </a:prstGeom>
          <a:noFill/>
        </p:spPr>
        <p:txBody>
          <a:bodyPr wrap="square" rtlCol="0">
            <a:spAutoFit/>
          </a:bodyPr>
          <a:lstStyle/>
          <a:p>
            <a:r>
              <a:rPr lang="en-US" dirty="0"/>
              <a:t>Engel 1971; Greene et al 1972; Rahe et al 1973</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49" y="1709738"/>
            <a:ext cx="11185979" cy="2852737"/>
          </a:xfrm>
        </p:spPr>
        <p:txBody>
          <a:bodyPr/>
          <a:lstStyle/>
          <a:p>
            <a:r>
              <a:rPr lang="en-US" dirty="0"/>
              <a:t>STORY OF SUDDEN DEATH</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6000" dirty="0"/>
              <a:t>Advent of the CCU</a:t>
            </a:r>
          </a:p>
        </p:txBody>
      </p:sp>
      <p:sp>
        <p:nvSpPr>
          <p:cNvPr id="3" name="Content Placeholder 2"/>
          <p:cNvSpPr>
            <a:spLocks noGrp="1"/>
          </p:cNvSpPr>
          <p:nvPr>
            <p:ph idx="1"/>
          </p:nvPr>
        </p:nvSpPr>
        <p:spPr/>
        <p:txBody>
          <a:bodyPr/>
          <a:lstStyle/>
          <a:p>
            <a:pPr marL="0" indent="0">
              <a:buNone/>
            </a:pPr>
            <a:r>
              <a:rPr dirty="0"/>
              <a:t>Dr. Bernard </a:t>
            </a:r>
            <a:r>
              <a:rPr dirty="0" err="1"/>
              <a:t>Lown</a:t>
            </a:r>
            <a:r>
              <a:rPr dirty="0"/>
              <a:t> was an advocate:</a:t>
            </a:r>
          </a:p>
          <a:p>
            <a:pPr lvl="1"/>
            <a:r>
              <a:rPr dirty="0"/>
              <a:t>restful rooms</a:t>
            </a:r>
          </a:p>
          <a:p>
            <a:pPr lvl="1"/>
            <a:r>
              <a:rPr dirty="0"/>
              <a:t>cardiac monitoring and nurses</a:t>
            </a:r>
          </a:p>
          <a:p>
            <a:pPr lvl="1"/>
            <a:r>
              <a:rPr dirty="0"/>
              <a:t>arrhythmia management (chemical and electrical)</a:t>
            </a:r>
          </a:p>
          <a:p>
            <a:pPr marL="0" indent="0">
              <a:buNone/>
            </a:pPr>
            <a:endParaRPr lang="en-US" dirty="0"/>
          </a:p>
          <a:p>
            <a:pPr marL="0" indent="0">
              <a:buNone/>
            </a:pPr>
            <a:r>
              <a:rPr dirty="0"/>
              <a:t>Mortality prior &gt;30%, and after &lt;20%</a:t>
            </a:r>
          </a:p>
        </p:txBody>
      </p:sp>
      <p:sp>
        <p:nvSpPr>
          <p:cNvPr id="4" name="TextBox 3">
            <a:extLst>
              <a:ext uri="{FF2B5EF4-FFF2-40B4-BE49-F238E27FC236}">
                <a16:creationId xmlns:a16="http://schemas.microsoft.com/office/drawing/2014/main" id="{2B720C93-6193-D640-9F81-A061667ABAF8}"/>
              </a:ext>
            </a:extLst>
          </p:cNvPr>
          <p:cNvSpPr txBox="1"/>
          <p:nvPr/>
        </p:nvSpPr>
        <p:spPr>
          <a:xfrm>
            <a:off x="0" y="6488668"/>
            <a:ext cx="12192000" cy="369332"/>
          </a:xfrm>
          <a:prstGeom prst="rect">
            <a:avLst/>
          </a:prstGeom>
          <a:noFill/>
        </p:spPr>
        <p:txBody>
          <a:bodyPr wrap="square" rtlCol="0">
            <a:spAutoFit/>
          </a:bodyPr>
          <a:lstStyle/>
          <a:p>
            <a:r>
              <a:rPr lang="en-US" dirty="0" err="1"/>
              <a:t>Lown</a:t>
            </a:r>
            <a:r>
              <a:rPr lang="en-US" dirty="0"/>
              <a:t> &amp; Selzer 1968</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000" dirty="0"/>
              <a:t>Ideas</a:t>
            </a:r>
            <a:r>
              <a:rPr sz="6000" dirty="0"/>
              <a:t> behind sudden death</a:t>
            </a:r>
          </a:p>
        </p:txBody>
      </p:sp>
      <p:sp>
        <p:nvSpPr>
          <p:cNvPr id="3" name="Content Placeholder 2"/>
          <p:cNvSpPr>
            <a:spLocks noGrp="1"/>
          </p:cNvSpPr>
          <p:nvPr>
            <p:ph idx="1"/>
          </p:nvPr>
        </p:nvSpPr>
        <p:spPr/>
        <p:txBody>
          <a:bodyPr>
            <a:normAutofit/>
          </a:bodyPr>
          <a:lstStyle/>
          <a:p>
            <a:pPr lvl="1">
              <a:buAutoNum type="arabicPeriod"/>
            </a:pPr>
            <a:r>
              <a:rPr sz="3600" dirty="0"/>
              <a:t>Mechanism of SCD is VF</a:t>
            </a:r>
          </a:p>
          <a:p>
            <a:pPr lvl="1">
              <a:buAutoNum type="arabicPeriod"/>
            </a:pPr>
            <a:r>
              <a:rPr sz="3600" dirty="0"/>
              <a:t>Electrical instability precedes catastrophe</a:t>
            </a:r>
          </a:p>
          <a:p>
            <a:pPr lvl="1">
              <a:buAutoNum type="arabicPeriod"/>
            </a:pPr>
            <a:r>
              <a:rPr sz="3600" dirty="0"/>
              <a:t>Ventricular beats predispose the vulnerable heart to VT/VF</a:t>
            </a:r>
          </a:p>
          <a:p>
            <a:pPr lvl="1">
              <a:buAutoNum type="arabicPeriod"/>
            </a:pPr>
            <a:r>
              <a:rPr sz="3600" b="1" dirty="0">
                <a:solidFill>
                  <a:schemeClr val="accent2"/>
                </a:solidFill>
              </a:rPr>
              <a:t>Transient nervous risk factors induce electrical instability</a:t>
            </a:r>
          </a:p>
        </p:txBody>
      </p:sp>
      <p:sp>
        <p:nvSpPr>
          <p:cNvPr id="4" name="TextBox 3">
            <a:extLst>
              <a:ext uri="{FF2B5EF4-FFF2-40B4-BE49-F238E27FC236}">
                <a16:creationId xmlns:a16="http://schemas.microsoft.com/office/drawing/2014/main" id="{9C9BCC6E-7B60-914B-B574-18E123BAB5BB}"/>
              </a:ext>
            </a:extLst>
          </p:cNvPr>
          <p:cNvSpPr txBox="1"/>
          <p:nvPr/>
        </p:nvSpPr>
        <p:spPr>
          <a:xfrm>
            <a:off x="0" y="6488668"/>
            <a:ext cx="12192000" cy="369332"/>
          </a:xfrm>
          <a:prstGeom prst="rect">
            <a:avLst/>
          </a:prstGeom>
          <a:noFill/>
        </p:spPr>
        <p:txBody>
          <a:bodyPr wrap="square" rtlCol="0">
            <a:spAutoFit/>
          </a:bodyPr>
          <a:lstStyle/>
          <a:p>
            <a:r>
              <a:rPr lang="en-US" dirty="0" err="1"/>
              <a:t>Lown</a:t>
            </a:r>
            <a:r>
              <a:rPr lang="en-US" dirty="0"/>
              <a:t>, Verrier, and Rabinowitz 1978</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VF threshold</a:t>
            </a:r>
          </a:p>
        </p:txBody>
      </p:sp>
      <p:pic>
        <p:nvPicPr>
          <p:cNvPr id="6" name="Picture 5" descr="A close up of a map&#10;&#10;Description automatically generated">
            <a:extLst>
              <a:ext uri="{FF2B5EF4-FFF2-40B4-BE49-F238E27FC236}">
                <a16:creationId xmlns:a16="http://schemas.microsoft.com/office/drawing/2014/main" id="{58F53599-F9CD-E243-B63C-7FB08B9EE7C5}"/>
              </a:ext>
            </a:extLst>
          </p:cNvPr>
          <p:cNvPicPr>
            <a:picLocks noChangeAspect="1"/>
          </p:cNvPicPr>
          <p:nvPr/>
        </p:nvPicPr>
        <p:blipFill>
          <a:blip r:embed="rId2"/>
          <a:stretch>
            <a:fillRect/>
          </a:stretch>
        </p:blipFill>
        <p:spPr>
          <a:xfrm>
            <a:off x="3349625" y="1675228"/>
            <a:ext cx="5492748" cy="4394199"/>
          </a:xfrm>
          <a:prstGeom prst="rect">
            <a:avLst/>
          </a:prstGeom>
        </p:spPr>
      </p:pic>
      <p:sp>
        <p:nvSpPr>
          <p:cNvPr id="5" name="TextBox 4">
            <a:extLst>
              <a:ext uri="{FF2B5EF4-FFF2-40B4-BE49-F238E27FC236}">
                <a16:creationId xmlns:a16="http://schemas.microsoft.com/office/drawing/2014/main" id="{834B436D-73F5-044E-97D7-40C5FA2259D5}"/>
              </a:ext>
            </a:extLst>
          </p:cNvPr>
          <p:cNvSpPr txBox="1"/>
          <p:nvPr/>
        </p:nvSpPr>
        <p:spPr>
          <a:xfrm>
            <a:off x="0" y="6488668"/>
            <a:ext cx="12192000" cy="369332"/>
          </a:xfrm>
          <a:prstGeom prst="rect">
            <a:avLst/>
          </a:prstGeom>
          <a:noFill/>
        </p:spPr>
        <p:txBody>
          <a:bodyPr wrap="square" rtlCol="0">
            <a:spAutoFit/>
          </a:bodyPr>
          <a:lstStyle/>
          <a:p>
            <a:r>
              <a:rPr lang="en-US" dirty="0"/>
              <a:t>Bleich et al 1976</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38629"/>
            <a:ext cx="10366829" cy="5538334"/>
          </a:xfrm>
        </p:spPr>
        <p:txBody>
          <a:bodyPr anchor="ctr"/>
          <a:lstStyle/>
          <a:p>
            <a:pPr marL="0" indent="0">
              <a:buNone/>
            </a:pPr>
            <a:r>
              <a:rPr sz="4800" dirty="0"/>
              <a:t>“Why did he die on Tuesday and not on Monday?”</a:t>
            </a:r>
          </a:p>
          <a:p>
            <a:pPr marL="0" indent="0">
              <a:buNone/>
            </a:pPr>
            <a:r>
              <a:rPr lang="en-US" i="1" dirty="0"/>
              <a:t>							</a:t>
            </a:r>
            <a:r>
              <a:rPr i="1" dirty="0"/>
              <a:t>~ Douglas Zipes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Changing VFT by hypothalamic stimulation</a:t>
            </a:r>
          </a:p>
        </p:txBody>
      </p:sp>
      <p:pic>
        <p:nvPicPr>
          <p:cNvPr id="4" name="Picture 3" descr="A screenshot of a social media post&#10;&#10;Description automatically generated">
            <a:extLst>
              <a:ext uri="{FF2B5EF4-FFF2-40B4-BE49-F238E27FC236}">
                <a16:creationId xmlns:a16="http://schemas.microsoft.com/office/drawing/2014/main" id="{C53778FA-88CC-1644-9917-E6242B260E2C}"/>
              </a:ext>
            </a:extLst>
          </p:cNvPr>
          <p:cNvPicPr>
            <a:picLocks noChangeAspect="1"/>
          </p:cNvPicPr>
          <p:nvPr/>
        </p:nvPicPr>
        <p:blipFill>
          <a:blip r:embed="rId2"/>
          <a:stretch>
            <a:fillRect/>
          </a:stretch>
        </p:blipFill>
        <p:spPr>
          <a:xfrm>
            <a:off x="2464430" y="1675228"/>
            <a:ext cx="7263138" cy="4394199"/>
          </a:xfrm>
          <a:prstGeom prst="rect">
            <a:avLst/>
          </a:prstGeom>
        </p:spPr>
      </p:pic>
      <p:sp>
        <p:nvSpPr>
          <p:cNvPr id="5" name="TextBox 4">
            <a:extLst>
              <a:ext uri="{FF2B5EF4-FFF2-40B4-BE49-F238E27FC236}">
                <a16:creationId xmlns:a16="http://schemas.microsoft.com/office/drawing/2014/main" id="{0B0D5A5A-7824-8C46-ABEF-A4D120144026}"/>
              </a:ext>
            </a:extLst>
          </p:cNvPr>
          <p:cNvSpPr txBox="1"/>
          <p:nvPr/>
        </p:nvSpPr>
        <p:spPr>
          <a:xfrm>
            <a:off x="0" y="6488668"/>
            <a:ext cx="12192000" cy="369332"/>
          </a:xfrm>
          <a:prstGeom prst="rect">
            <a:avLst/>
          </a:prstGeom>
          <a:noFill/>
        </p:spPr>
        <p:txBody>
          <a:bodyPr wrap="square" rtlCol="0">
            <a:spAutoFit/>
          </a:bodyPr>
          <a:lstStyle/>
          <a:p>
            <a:r>
              <a:rPr lang="en-US" dirty="0"/>
              <a:t>Verrier, Calvert, and </a:t>
            </a:r>
            <a:r>
              <a:rPr lang="en-US" dirty="0" err="1"/>
              <a:t>Lown</a:t>
            </a:r>
            <a:r>
              <a:rPr lang="en-US" dirty="0"/>
              <a:t> 1975</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AUTONOMIC MODULATION</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Neurocardiac axis</a:t>
            </a:r>
          </a:p>
        </p:txBody>
      </p:sp>
      <p:pic>
        <p:nvPicPr>
          <p:cNvPr id="6" name="Picture 5" descr="A close up of a logo&#10;&#10;Description automatically generated">
            <a:extLst>
              <a:ext uri="{FF2B5EF4-FFF2-40B4-BE49-F238E27FC236}">
                <a16:creationId xmlns:a16="http://schemas.microsoft.com/office/drawing/2014/main" id="{62F69160-1578-A74C-B55F-05699C34308A}"/>
              </a:ext>
            </a:extLst>
          </p:cNvPr>
          <p:cNvPicPr>
            <a:picLocks noChangeAspect="1"/>
          </p:cNvPicPr>
          <p:nvPr/>
        </p:nvPicPr>
        <p:blipFill>
          <a:blip r:embed="rId3"/>
          <a:stretch>
            <a:fillRect/>
          </a:stretch>
        </p:blipFill>
        <p:spPr>
          <a:xfrm>
            <a:off x="3876707" y="1675228"/>
            <a:ext cx="4438584" cy="4394199"/>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Stellate and vagal stimulation on VFT</a:t>
            </a:r>
          </a:p>
        </p:txBody>
      </p:sp>
      <p:pic>
        <p:nvPicPr>
          <p:cNvPr id="3" name="Picture 2" descr="A screenshot of a cell phone&#10;&#10;Description automatically generated">
            <a:extLst>
              <a:ext uri="{FF2B5EF4-FFF2-40B4-BE49-F238E27FC236}">
                <a16:creationId xmlns:a16="http://schemas.microsoft.com/office/drawing/2014/main" id="{E6AD2B7F-4485-A648-B3E7-0B26A36A2F84}"/>
              </a:ext>
            </a:extLst>
          </p:cNvPr>
          <p:cNvPicPr>
            <a:picLocks noChangeAspect="1"/>
          </p:cNvPicPr>
          <p:nvPr/>
        </p:nvPicPr>
        <p:blipFill>
          <a:blip r:embed="rId2"/>
          <a:stretch>
            <a:fillRect/>
          </a:stretch>
        </p:blipFill>
        <p:spPr>
          <a:xfrm>
            <a:off x="3233329" y="1675228"/>
            <a:ext cx="5725340" cy="4394199"/>
          </a:xfrm>
          <a:prstGeom prst="rect">
            <a:avLst/>
          </a:prstGeom>
        </p:spPr>
      </p:pic>
      <p:sp>
        <p:nvSpPr>
          <p:cNvPr id="5" name="TextBox 4">
            <a:extLst>
              <a:ext uri="{FF2B5EF4-FFF2-40B4-BE49-F238E27FC236}">
                <a16:creationId xmlns:a16="http://schemas.microsoft.com/office/drawing/2014/main" id="{1CA59936-DE54-B543-8367-64CD3CA570FD}"/>
              </a:ext>
            </a:extLst>
          </p:cNvPr>
          <p:cNvSpPr txBox="1"/>
          <p:nvPr/>
        </p:nvSpPr>
        <p:spPr>
          <a:xfrm>
            <a:off x="0" y="6488668"/>
            <a:ext cx="12192000" cy="369332"/>
          </a:xfrm>
          <a:prstGeom prst="rect">
            <a:avLst/>
          </a:prstGeom>
          <a:noFill/>
        </p:spPr>
        <p:txBody>
          <a:bodyPr wrap="square" rtlCol="0">
            <a:spAutoFit/>
          </a:bodyPr>
          <a:lstStyle/>
          <a:p>
            <a:r>
              <a:rPr lang="en-US" dirty="0" err="1"/>
              <a:t>Kolman</a:t>
            </a:r>
            <a:r>
              <a:rPr lang="en-US" dirty="0"/>
              <a:t>, Verrier, and </a:t>
            </a:r>
            <a:r>
              <a:rPr lang="en-US" dirty="0" err="1"/>
              <a:t>Lown</a:t>
            </a:r>
            <a:r>
              <a:rPr lang="en-US" dirty="0"/>
              <a:t> 1975</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Stellectomy and vagotomy on VFT</a:t>
            </a:r>
          </a:p>
        </p:txBody>
      </p:sp>
      <p:pic>
        <p:nvPicPr>
          <p:cNvPr id="3" name="Picture 2">
            <a:extLst>
              <a:ext uri="{FF2B5EF4-FFF2-40B4-BE49-F238E27FC236}">
                <a16:creationId xmlns:a16="http://schemas.microsoft.com/office/drawing/2014/main" id="{3BCFEF6D-D512-9045-9299-500528F3178C}"/>
              </a:ext>
            </a:extLst>
          </p:cNvPr>
          <p:cNvPicPr/>
          <p:nvPr/>
        </p:nvPicPr>
        <p:blipFill>
          <a:blip r:embed="rId2">
            <a:extLst>
              <a:ext uri="{28A0092B-C50C-407E-A947-70E740481C1C}">
                <a14:useLocalDpi xmlns:a14="http://schemas.microsoft.com/office/drawing/2010/main" val="0"/>
              </a:ext>
            </a:extLst>
          </a:blip>
          <a:stretch>
            <a:fillRect/>
          </a:stretch>
        </p:blipFill>
        <p:spPr>
          <a:xfrm>
            <a:off x="2340274" y="1675227"/>
            <a:ext cx="7511452" cy="4394199"/>
          </a:xfrm>
          <a:prstGeom prst="rect">
            <a:avLst/>
          </a:prstGeom>
        </p:spPr>
      </p:pic>
      <p:sp>
        <p:nvSpPr>
          <p:cNvPr id="5" name="TextBox 4">
            <a:extLst>
              <a:ext uri="{FF2B5EF4-FFF2-40B4-BE49-F238E27FC236}">
                <a16:creationId xmlns:a16="http://schemas.microsoft.com/office/drawing/2014/main" id="{AA94B29A-5573-2143-8946-B2967CDBF324}"/>
              </a:ext>
            </a:extLst>
          </p:cNvPr>
          <p:cNvSpPr txBox="1"/>
          <p:nvPr/>
        </p:nvSpPr>
        <p:spPr>
          <a:xfrm>
            <a:off x="0" y="6488668"/>
            <a:ext cx="12192000" cy="369332"/>
          </a:xfrm>
          <a:prstGeom prst="rect">
            <a:avLst/>
          </a:prstGeom>
          <a:noFill/>
        </p:spPr>
        <p:txBody>
          <a:bodyPr wrap="square" rtlCol="0">
            <a:spAutoFit/>
          </a:bodyPr>
          <a:lstStyle/>
          <a:p>
            <a:r>
              <a:rPr lang="en-US" dirty="0"/>
              <a:t>Schwartz, Verrier, and </a:t>
            </a:r>
            <a:r>
              <a:rPr lang="en-US" dirty="0" err="1"/>
              <a:t>Lown</a:t>
            </a:r>
            <a:r>
              <a:rPr lang="en-US" dirty="0"/>
              <a:t> 1977</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HEART RATE VARIABILITY</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6000" dirty="0"/>
              <a:t>What is HRV?</a:t>
            </a:r>
          </a:p>
        </p:txBody>
      </p:sp>
      <p:sp>
        <p:nvSpPr>
          <p:cNvPr id="3" name="Content Placeholder 2"/>
          <p:cNvSpPr>
            <a:spLocks noGrp="1"/>
          </p:cNvSpPr>
          <p:nvPr>
            <p:ph idx="1"/>
          </p:nvPr>
        </p:nvSpPr>
        <p:spPr/>
        <p:txBody>
          <a:bodyPr/>
          <a:lstStyle/>
          <a:p>
            <a:pPr marL="0" indent="0">
              <a:buNone/>
            </a:pPr>
            <a:r>
              <a:rPr dirty="0"/>
              <a:t>The variability in between each beat:</a:t>
            </a:r>
          </a:p>
          <a:p>
            <a:pPr lvl="1"/>
            <a:r>
              <a:rPr lang="en-US" dirty="0"/>
              <a:t>G</a:t>
            </a:r>
            <a:r>
              <a:rPr dirty="0"/>
              <a:t>eometric</a:t>
            </a:r>
            <a:r>
              <a:rPr lang="en-US" dirty="0"/>
              <a:t> domain</a:t>
            </a:r>
            <a:endParaRPr dirty="0"/>
          </a:p>
          <a:p>
            <a:pPr lvl="1"/>
            <a:r>
              <a:rPr lang="en-US" dirty="0"/>
              <a:t>N</a:t>
            </a:r>
            <a:r>
              <a:rPr dirty="0"/>
              <a:t>on-linear</a:t>
            </a:r>
            <a:r>
              <a:rPr lang="en-US" dirty="0"/>
              <a:t> domain</a:t>
            </a:r>
            <a:endParaRPr dirty="0"/>
          </a:p>
          <a:p>
            <a:pPr lvl="1"/>
            <a:r>
              <a:rPr lang="en-US" dirty="0"/>
              <a:t>F</a:t>
            </a:r>
            <a:r>
              <a:rPr dirty="0"/>
              <a:t>requency</a:t>
            </a:r>
            <a:r>
              <a:rPr lang="en-US" dirty="0"/>
              <a:t> domain </a:t>
            </a:r>
          </a:p>
          <a:p>
            <a:pPr marL="457200" lvl="1" indent="0">
              <a:buNone/>
            </a:pPr>
            <a:endParaRPr dirty="0"/>
          </a:p>
          <a:p>
            <a:pPr marL="0" indent="0">
              <a:buNone/>
            </a:pPr>
            <a:r>
              <a:rPr b="1" dirty="0"/>
              <a:t>The final integration of </a:t>
            </a:r>
            <a:r>
              <a:rPr b="1" dirty="0" err="1"/>
              <a:t>sympathovagal</a:t>
            </a:r>
            <a:r>
              <a:rPr b="1" dirty="0"/>
              <a:t> balance on the SA node.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err="1">
                <a:solidFill>
                  <a:schemeClr val="bg1"/>
                </a:solidFill>
                <a:latin typeface="+mj-lt"/>
                <a:ea typeface="+mj-ea"/>
                <a:cs typeface="+mj-cs"/>
              </a:rPr>
              <a:t>Poincaré</a:t>
            </a:r>
            <a:r>
              <a:rPr lang="en-US" sz="3200" kern="1200" dirty="0">
                <a:solidFill>
                  <a:schemeClr val="bg1"/>
                </a:solidFill>
                <a:latin typeface="+mj-lt"/>
                <a:ea typeface="+mj-ea"/>
                <a:cs typeface="+mj-cs"/>
              </a:rPr>
              <a:t> plot</a:t>
            </a:r>
          </a:p>
        </p:txBody>
      </p:sp>
      <p:pic>
        <p:nvPicPr>
          <p:cNvPr id="5" name="Picture 4">
            <a:extLst>
              <a:ext uri="{FF2B5EF4-FFF2-40B4-BE49-F238E27FC236}">
                <a16:creationId xmlns:a16="http://schemas.microsoft.com/office/drawing/2014/main" id="{72B95D0A-DA39-5143-8678-614642DAA7D7}"/>
              </a:ext>
            </a:extLst>
          </p:cNvPr>
          <p:cNvPicPr>
            <a:picLocks noChangeAspect="1"/>
          </p:cNvPicPr>
          <p:nvPr/>
        </p:nvPicPr>
        <p:blipFill>
          <a:blip r:embed="rId3">
            <a:alphaModFix/>
          </a:blip>
          <a:stretch>
            <a:fillRect/>
          </a:stretch>
        </p:blipFill>
        <p:spPr>
          <a:xfrm>
            <a:off x="2703467" y="1388303"/>
            <a:ext cx="6785066" cy="4965755"/>
          </a:xfrm>
          <a:prstGeom prst="rect">
            <a:avLst/>
          </a:prstGeom>
        </p:spPr>
      </p:pic>
      <p:pic>
        <p:nvPicPr>
          <p:cNvPr id="6" name="Picture 5">
            <a:extLst>
              <a:ext uri="{FF2B5EF4-FFF2-40B4-BE49-F238E27FC236}">
                <a16:creationId xmlns:a16="http://schemas.microsoft.com/office/drawing/2014/main" id="{CB7A3766-A490-424D-B073-41DB5EE929CA}"/>
              </a:ext>
            </a:extLst>
          </p:cNvPr>
          <p:cNvPicPr>
            <a:picLocks noChangeAspect="1"/>
          </p:cNvPicPr>
          <p:nvPr/>
        </p:nvPicPr>
        <p:blipFill>
          <a:blip r:embed="rId4">
            <a:alphaModFix/>
          </a:blip>
          <a:stretch>
            <a:fillRect/>
          </a:stretch>
        </p:blipFill>
        <p:spPr>
          <a:xfrm>
            <a:off x="2710730" y="1575173"/>
            <a:ext cx="6785066" cy="4695335"/>
          </a:xfrm>
          <a:prstGeom prst="rect">
            <a:avLst/>
          </a:prstGeom>
        </p:spPr>
      </p:pic>
      <p:pic>
        <p:nvPicPr>
          <p:cNvPr id="7" name="Picture 6" descr="A picture containing photo, clock, sitting, sky&#13;&#10;&#13;&#10;Description automatically generated">
            <a:extLst>
              <a:ext uri="{FF2B5EF4-FFF2-40B4-BE49-F238E27FC236}">
                <a16:creationId xmlns:a16="http://schemas.microsoft.com/office/drawing/2014/main" id="{9B7C0D11-BEC9-2A48-9FA1-E46905E16533}"/>
              </a:ext>
            </a:extLst>
          </p:cNvPr>
          <p:cNvPicPr>
            <a:picLocks noChangeAspect="1"/>
          </p:cNvPicPr>
          <p:nvPr/>
        </p:nvPicPr>
        <p:blipFill>
          <a:blip r:embed="rId5">
            <a:alphaModFix/>
          </a:blip>
          <a:stretch>
            <a:fillRect/>
          </a:stretch>
        </p:blipFill>
        <p:spPr>
          <a:xfrm>
            <a:off x="2680584" y="1502866"/>
            <a:ext cx="6876225" cy="4868825"/>
          </a:xfrm>
          <a:prstGeom prst="rect">
            <a:avLst/>
          </a:prstGeom>
        </p:spPr>
      </p:pic>
    </p:spTree>
    <p:extLst>
      <p:ext uri="{BB962C8B-B14F-4D97-AF65-F5344CB8AC3E}">
        <p14:creationId xmlns:p14="http://schemas.microsoft.com/office/powerpoint/2010/main" val="3274856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Accentuated antagonism</a:t>
            </a:r>
          </a:p>
        </p:txBody>
      </p:sp>
      <p:pic>
        <p:nvPicPr>
          <p:cNvPr id="3" name="Picture 2">
            <a:extLst>
              <a:ext uri="{FF2B5EF4-FFF2-40B4-BE49-F238E27FC236}">
                <a16:creationId xmlns:a16="http://schemas.microsoft.com/office/drawing/2014/main" id="{262F08C8-43B6-F34A-A2E3-48D35C9CB58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946035" y="1675227"/>
            <a:ext cx="6299930" cy="4394199"/>
          </a:xfrm>
          <a:prstGeom prst="rect">
            <a:avLst/>
          </a:prstGeom>
        </p:spPr>
      </p:pic>
      <p:sp>
        <p:nvSpPr>
          <p:cNvPr id="5" name="TextBox 4">
            <a:extLst>
              <a:ext uri="{FF2B5EF4-FFF2-40B4-BE49-F238E27FC236}">
                <a16:creationId xmlns:a16="http://schemas.microsoft.com/office/drawing/2014/main" id="{A790E21B-E1A4-FA4E-AC92-B9190CE09A0C}"/>
              </a:ext>
            </a:extLst>
          </p:cNvPr>
          <p:cNvSpPr txBox="1"/>
          <p:nvPr/>
        </p:nvSpPr>
        <p:spPr>
          <a:xfrm>
            <a:off x="0" y="6488668"/>
            <a:ext cx="12192000" cy="369332"/>
          </a:xfrm>
          <a:prstGeom prst="rect">
            <a:avLst/>
          </a:prstGeom>
          <a:noFill/>
        </p:spPr>
        <p:txBody>
          <a:bodyPr wrap="square" rtlCol="0">
            <a:spAutoFit/>
          </a:bodyPr>
          <a:lstStyle/>
          <a:p>
            <a:r>
              <a:rPr lang="en-US" dirty="0" err="1"/>
              <a:t>Stramba-Badiale</a:t>
            </a:r>
            <a:r>
              <a:rPr lang="en-US" dirty="0"/>
              <a:t> et al 1991</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Power spectral analysis</a:t>
            </a:r>
          </a:p>
        </p:txBody>
      </p:sp>
      <p:pic>
        <p:nvPicPr>
          <p:cNvPr id="3" name="Picture 2">
            <a:extLst>
              <a:ext uri="{FF2B5EF4-FFF2-40B4-BE49-F238E27FC236}">
                <a16:creationId xmlns:a16="http://schemas.microsoft.com/office/drawing/2014/main" id="{813AE080-ECEF-4E4E-80D8-3873F19C78D8}"/>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137260" y="1675227"/>
            <a:ext cx="7917479" cy="4394199"/>
          </a:xfrm>
          <a:prstGeom prst="rect">
            <a:avLst/>
          </a:prstGeom>
        </p:spPr>
      </p:pic>
      <p:sp>
        <p:nvSpPr>
          <p:cNvPr id="5" name="TextBox 4">
            <a:extLst>
              <a:ext uri="{FF2B5EF4-FFF2-40B4-BE49-F238E27FC236}">
                <a16:creationId xmlns:a16="http://schemas.microsoft.com/office/drawing/2014/main" id="{E748E956-AD9A-524A-95B1-CFDD455A41BA}"/>
              </a:ext>
            </a:extLst>
          </p:cNvPr>
          <p:cNvSpPr txBox="1"/>
          <p:nvPr/>
        </p:nvSpPr>
        <p:spPr>
          <a:xfrm>
            <a:off x="0" y="6488668"/>
            <a:ext cx="12192000" cy="369332"/>
          </a:xfrm>
          <a:prstGeom prst="rect">
            <a:avLst/>
          </a:prstGeom>
          <a:noFill/>
        </p:spPr>
        <p:txBody>
          <a:bodyPr wrap="square" rtlCol="0">
            <a:spAutoFit/>
          </a:bodyPr>
          <a:lstStyle/>
          <a:p>
            <a:r>
              <a:rPr lang="en-US" dirty="0" err="1"/>
              <a:t>Akselrod</a:t>
            </a:r>
            <a:r>
              <a:rPr lang="en-US" dirty="0"/>
              <a:t> et al 1981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000" dirty="0"/>
              <a:t>OBJECTIVES</a:t>
            </a:r>
          </a:p>
        </p:txBody>
      </p:sp>
      <p:sp>
        <p:nvSpPr>
          <p:cNvPr id="3" name="Content Placeholder 2"/>
          <p:cNvSpPr>
            <a:spLocks noGrp="1"/>
          </p:cNvSpPr>
          <p:nvPr>
            <p:ph idx="1"/>
          </p:nvPr>
        </p:nvSpPr>
        <p:spPr/>
        <p:txBody>
          <a:bodyPr>
            <a:normAutofit/>
          </a:bodyPr>
          <a:lstStyle/>
          <a:p>
            <a:pPr marL="0" indent="0">
              <a:buNone/>
            </a:pPr>
            <a:r>
              <a:rPr sz="4000" dirty="0"/>
              <a:t>Understand how the ventricular substrate is affected by </a:t>
            </a:r>
            <a:r>
              <a:rPr lang="en-US" sz="4000" dirty="0"/>
              <a:t>psychological </a:t>
            </a:r>
            <a:r>
              <a:rPr sz="4000" dirty="0"/>
              <a:t>triggers, which are modulated by the autonomic nervous system, leading to ventricular tachycardia and ventricular fibrillation.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TRIGGERING SUDDEN DEATH</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Northridge earthquake</a:t>
            </a:r>
          </a:p>
        </p:txBody>
      </p:sp>
      <p:pic>
        <p:nvPicPr>
          <p:cNvPr id="3" name="Picture 2">
            <a:extLst>
              <a:ext uri="{FF2B5EF4-FFF2-40B4-BE49-F238E27FC236}">
                <a16:creationId xmlns:a16="http://schemas.microsoft.com/office/drawing/2014/main" id="{52AC2300-3474-A844-89CA-C2EDD808321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172606" y="1675227"/>
            <a:ext cx="7846788" cy="4394199"/>
          </a:xfrm>
          <a:prstGeom prst="rect">
            <a:avLst/>
          </a:prstGeom>
        </p:spPr>
      </p:pic>
      <p:sp>
        <p:nvSpPr>
          <p:cNvPr id="5" name="TextBox 4">
            <a:extLst>
              <a:ext uri="{FF2B5EF4-FFF2-40B4-BE49-F238E27FC236}">
                <a16:creationId xmlns:a16="http://schemas.microsoft.com/office/drawing/2014/main" id="{36B49248-B978-4342-88DA-1C9B66ED8206}"/>
              </a:ext>
            </a:extLst>
          </p:cNvPr>
          <p:cNvSpPr txBox="1"/>
          <p:nvPr/>
        </p:nvSpPr>
        <p:spPr>
          <a:xfrm>
            <a:off x="0" y="6488668"/>
            <a:ext cx="12192000" cy="369332"/>
          </a:xfrm>
          <a:prstGeom prst="rect">
            <a:avLst/>
          </a:prstGeom>
          <a:noFill/>
        </p:spPr>
        <p:txBody>
          <a:bodyPr wrap="square" rtlCol="0">
            <a:spAutoFit/>
          </a:bodyPr>
          <a:lstStyle/>
          <a:p>
            <a:r>
              <a:rPr lang="en-US" dirty="0"/>
              <a:t>Leor et al 1996</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VF threshold</a:t>
            </a:r>
          </a:p>
        </p:txBody>
      </p:sp>
      <p:pic>
        <p:nvPicPr>
          <p:cNvPr id="3" name="Picture 2">
            <a:extLst>
              <a:ext uri="{FF2B5EF4-FFF2-40B4-BE49-F238E27FC236}">
                <a16:creationId xmlns:a16="http://schemas.microsoft.com/office/drawing/2014/main" id="{8E63B5AA-C314-4148-B6F8-3B1812D9CE82}"/>
              </a:ext>
            </a:extLst>
          </p:cNvPr>
          <p:cNvPicPr/>
          <p:nvPr/>
        </p:nvPicPr>
        <p:blipFill>
          <a:blip r:embed="rId2">
            <a:extLst>
              <a:ext uri="{28A0092B-C50C-407E-A947-70E740481C1C}">
                <a14:useLocalDpi xmlns:a14="http://schemas.microsoft.com/office/drawing/2010/main" val="0"/>
              </a:ext>
            </a:extLst>
          </a:blip>
          <a:stretch>
            <a:fillRect/>
          </a:stretch>
        </p:blipFill>
        <p:spPr>
          <a:xfrm>
            <a:off x="3391877" y="1675227"/>
            <a:ext cx="5408245" cy="4394199"/>
          </a:xfrm>
          <a:prstGeom prst="rect">
            <a:avLst/>
          </a:prstGeom>
        </p:spPr>
      </p:pic>
      <p:sp>
        <p:nvSpPr>
          <p:cNvPr id="5" name="TextBox 4">
            <a:extLst>
              <a:ext uri="{FF2B5EF4-FFF2-40B4-BE49-F238E27FC236}">
                <a16:creationId xmlns:a16="http://schemas.microsoft.com/office/drawing/2014/main" id="{A9FC07C8-04AD-3443-B15E-BB343ACDD4E7}"/>
              </a:ext>
            </a:extLst>
          </p:cNvPr>
          <p:cNvSpPr txBox="1"/>
          <p:nvPr/>
        </p:nvSpPr>
        <p:spPr>
          <a:xfrm>
            <a:off x="0" y="6488668"/>
            <a:ext cx="12192000" cy="369332"/>
          </a:xfrm>
          <a:prstGeom prst="rect">
            <a:avLst/>
          </a:prstGeom>
          <a:noFill/>
        </p:spPr>
        <p:txBody>
          <a:bodyPr wrap="square" rtlCol="0">
            <a:spAutoFit/>
          </a:bodyPr>
          <a:lstStyle/>
          <a:p>
            <a:r>
              <a:rPr lang="en-US" dirty="0" err="1"/>
              <a:t>Lown</a:t>
            </a:r>
            <a:r>
              <a:rPr lang="en-US" dirty="0"/>
              <a:t> et al 1977</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Frequency of PVCs</a:t>
            </a:r>
          </a:p>
        </p:txBody>
      </p:sp>
      <p:pic>
        <p:nvPicPr>
          <p:cNvPr id="4" name="Picture 3">
            <a:extLst>
              <a:ext uri="{FF2B5EF4-FFF2-40B4-BE49-F238E27FC236}">
                <a16:creationId xmlns:a16="http://schemas.microsoft.com/office/drawing/2014/main" id="{4C292A1C-B897-9E48-976B-133BCB771606}"/>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418846" y="1675227"/>
            <a:ext cx="7354308" cy="4394199"/>
          </a:xfrm>
          <a:prstGeom prst="rect">
            <a:avLst/>
          </a:prstGeom>
        </p:spPr>
      </p:pic>
      <p:sp>
        <p:nvSpPr>
          <p:cNvPr id="5" name="TextBox 4">
            <a:extLst>
              <a:ext uri="{FF2B5EF4-FFF2-40B4-BE49-F238E27FC236}">
                <a16:creationId xmlns:a16="http://schemas.microsoft.com/office/drawing/2014/main" id="{0C6722AD-990C-FE4F-97A5-4754C692AC4F}"/>
              </a:ext>
            </a:extLst>
          </p:cNvPr>
          <p:cNvSpPr txBox="1"/>
          <p:nvPr/>
        </p:nvSpPr>
        <p:spPr>
          <a:xfrm>
            <a:off x="0" y="6488668"/>
            <a:ext cx="12192000" cy="369332"/>
          </a:xfrm>
          <a:prstGeom prst="rect">
            <a:avLst/>
          </a:prstGeom>
          <a:noFill/>
        </p:spPr>
        <p:txBody>
          <a:bodyPr wrap="square" rtlCol="0">
            <a:spAutoFit/>
          </a:bodyPr>
          <a:lstStyle/>
          <a:p>
            <a:r>
              <a:rPr lang="en-US" dirty="0" err="1"/>
              <a:t>Lown</a:t>
            </a:r>
            <a:r>
              <a:rPr lang="en-US" dirty="0"/>
              <a:t> et al 1977</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AUTONOMIC RISK</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Canine model of VF susceptibility</a:t>
            </a:r>
          </a:p>
        </p:txBody>
      </p:sp>
      <p:pic>
        <p:nvPicPr>
          <p:cNvPr id="3" name="Picture 2">
            <a:extLst>
              <a:ext uri="{FF2B5EF4-FFF2-40B4-BE49-F238E27FC236}">
                <a16:creationId xmlns:a16="http://schemas.microsoft.com/office/drawing/2014/main" id="{1EB2DDAA-A236-2C49-8A08-B902ECFA08AA}"/>
              </a:ext>
            </a:extLst>
          </p:cNvPr>
          <p:cNvPicPr/>
          <p:nvPr/>
        </p:nvPicPr>
        <p:blipFill>
          <a:blip r:embed="rId2">
            <a:extLst>
              <a:ext uri="{28A0092B-C50C-407E-A947-70E740481C1C}">
                <a14:useLocalDpi xmlns:a14="http://schemas.microsoft.com/office/drawing/2010/main" val="0"/>
              </a:ext>
            </a:extLst>
          </a:blip>
          <a:stretch>
            <a:fillRect/>
          </a:stretch>
        </p:blipFill>
        <p:spPr>
          <a:xfrm>
            <a:off x="2841037" y="1675227"/>
            <a:ext cx="6509925" cy="4394199"/>
          </a:xfrm>
          <a:prstGeom prst="rect">
            <a:avLst/>
          </a:prstGeom>
        </p:spPr>
      </p:pic>
      <p:sp>
        <p:nvSpPr>
          <p:cNvPr id="5" name="TextBox 4">
            <a:extLst>
              <a:ext uri="{FF2B5EF4-FFF2-40B4-BE49-F238E27FC236}">
                <a16:creationId xmlns:a16="http://schemas.microsoft.com/office/drawing/2014/main" id="{1AD8AB94-678E-AE4D-961F-4234C891A018}"/>
              </a:ext>
            </a:extLst>
          </p:cNvPr>
          <p:cNvSpPr txBox="1"/>
          <p:nvPr/>
        </p:nvSpPr>
        <p:spPr>
          <a:xfrm>
            <a:off x="0" y="6488668"/>
            <a:ext cx="12192000" cy="369332"/>
          </a:xfrm>
          <a:prstGeom prst="rect">
            <a:avLst/>
          </a:prstGeom>
          <a:noFill/>
        </p:spPr>
        <p:txBody>
          <a:bodyPr wrap="square" rtlCol="0">
            <a:spAutoFit/>
          </a:bodyPr>
          <a:lstStyle/>
          <a:p>
            <a:r>
              <a:rPr lang="en-US" dirty="0"/>
              <a:t>Houle &amp; </a:t>
            </a:r>
            <a:r>
              <a:rPr lang="en-US" dirty="0" err="1"/>
              <a:t>Billman</a:t>
            </a:r>
            <a:r>
              <a:rPr lang="en-US" dirty="0"/>
              <a:t> 1981</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Dyx and mortality</a:t>
            </a:r>
          </a:p>
        </p:txBody>
      </p:sp>
      <p:pic>
        <p:nvPicPr>
          <p:cNvPr id="3" name="Picture 2">
            <a:extLst>
              <a:ext uri="{FF2B5EF4-FFF2-40B4-BE49-F238E27FC236}">
                <a16:creationId xmlns:a16="http://schemas.microsoft.com/office/drawing/2014/main" id="{8813B2FA-EB93-7143-8C71-3AD2A8AC1774}"/>
              </a:ext>
            </a:extLst>
          </p:cNvPr>
          <p:cNvPicPr/>
          <p:nvPr/>
        </p:nvPicPr>
        <p:blipFill rotWithShape="1">
          <a:blip r:embed="rId2" cstate="print">
            <a:extLst>
              <a:ext uri="{28A0092B-C50C-407E-A947-70E740481C1C}">
                <a14:useLocalDpi xmlns:a14="http://schemas.microsoft.com/office/drawing/2010/main" val="0"/>
              </a:ext>
            </a:extLst>
          </a:blip>
          <a:srcRect b="13937"/>
          <a:stretch/>
        </p:blipFill>
        <p:spPr>
          <a:xfrm>
            <a:off x="3517315" y="1675227"/>
            <a:ext cx="5157369" cy="4394199"/>
          </a:xfrm>
          <a:prstGeom prst="rect">
            <a:avLst/>
          </a:prstGeom>
        </p:spPr>
      </p:pic>
      <p:sp>
        <p:nvSpPr>
          <p:cNvPr id="5" name="TextBox 4">
            <a:extLst>
              <a:ext uri="{FF2B5EF4-FFF2-40B4-BE49-F238E27FC236}">
                <a16:creationId xmlns:a16="http://schemas.microsoft.com/office/drawing/2014/main" id="{1E2B20E6-5F26-7743-A232-2F49B07AD9F5}"/>
              </a:ext>
            </a:extLst>
          </p:cNvPr>
          <p:cNvSpPr txBox="1"/>
          <p:nvPr/>
        </p:nvSpPr>
        <p:spPr>
          <a:xfrm>
            <a:off x="0" y="6488668"/>
            <a:ext cx="12192000" cy="369332"/>
          </a:xfrm>
          <a:prstGeom prst="rect">
            <a:avLst/>
          </a:prstGeom>
          <a:noFill/>
        </p:spPr>
        <p:txBody>
          <a:bodyPr wrap="square" rtlCol="0">
            <a:spAutoFit/>
          </a:bodyPr>
          <a:lstStyle/>
          <a:p>
            <a:r>
              <a:rPr lang="en-US" dirty="0" err="1"/>
              <a:t>Jørgensen</a:t>
            </a:r>
            <a:r>
              <a:rPr lang="en-US" dirty="0"/>
              <a:t> et al 2016</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Poincaré and ischemia</a:t>
            </a:r>
          </a:p>
        </p:txBody>
      </p:sp>
      <p:pic>
        <p:nvPicPr>
          <p:cNvPr id="4" name="Picture 11" descr="/var/folders/c5/zg7f9fms09s7238gs_x5qq0m0000gn/T/com.microsoft.Word/WebArchiveCopyPasteTempFiles/p2405">
            <a:extLst>
              <a:ext uri="{FF2B5EF4-FFF2-40B4-BE49-F238E27FC236}">
                <a16:creationId xmlns:a16="http://schemas.microsoft.com/office/drawing/2014/main" id="{75B40FD4-BC7C-2E49-9554-73E997D7DABA}"/>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2101275" y="1675227"/>
            <a:ext cx="7989450" cy="43941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Circadian decreases in HRV</a:t>
            </a:r>
          </a:p>
        </p:txBody>
      </p:sp>
      <p:pic>
        <p:nvPicPr>
          <p:cNvPr id="3" name="Picture 2" descr="p2408">
            <a:extLst>
              <a:ext uri="{FF2B5EF4-FFF2-40B4-BE49-F238E27FC236}">
                <a16:creationId xmlns:a16="http://schemas.microsoft.com/office/drawing/2014/main" id="{0813BA37-E69B-7944-8C48-BFA06A7DA97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044"/>
          <a:stretch/>
        </p:blipFill>
        <p:spPr bwMode="auto">
          <a:xfrm>
            <a:off x="1622737" y="1675227"/>
            <a:ext cx="8946525" cy="43941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D5AE7-2AF1-6040-8219-D22946E35134}"/>
              </a:ext>
            </a:extLst>
          </p:cNvPr>
          <p:cNvSpPr>
            <a:spLocks noGrp="1"/>
          </p:cNvSpPr>
          <p:nvPr>
            <p:ph type="title"/>
          </p:nvPr>
        </p:nvSpPr>
        <p:spPr>
          <a:xfrm>
            <a:off x="265793" y="4862286"/>
            <a:ext cx="6720493" cy="1752884"/>
          </a:xfrm>
          <a:solidFill>
            <a:schemeClr val="tx1"/>
          </a:solidFill>
        </p:spPr>
        <p:txBody>
          <a:bodyPr anchor="ctr"/>
          <a:lstStyle/>
          <a:p>
            <a:pPr algn="ctr"/>
            <a:r>
              <a:rPr lang="en-US" dirty="0">
                <a:solidFill>
                  <a:schemeClr val="bg1"/>
                </a:solidFill>
              </a:rPr>
              <a:t>THANK YOU</a:t>
            </a:r>
          </a:p>
        </p:txBody>
      </p:sp>
      <p:pic>
        <p:nvPicPr>
          <p:cNvPr id="4" name="Picture 3">
            <a:extLst>
              <a:ext uri="{FF2B5EF4-FFF2-40B4-BE49-F238E27FC236}">
                <a16:creationId xmlns:a16="http://schemas.microsoft.com/office/drawing/2014/main" id="{29981257-0618-374B-8130-EE7B5962C4F9}"/>
              </a:ext>
            </a:extLst>
          </p:cNvPr>
          <p:cNvPicPr>
            <a:picLocks noChangeAspect="1"/>
          </p:cNvPicPr>
          <p:nvPr/>
        </p:nvPicPr>
        <p:blipFill rotWithShape="1">
          <a:blip r:embed="rId3"/>
          <a:srcRect t="8716" b="4607"/>
          <a:stretch/>
        </p:blipFill>
        <p:spPr>
          <a:xfrm>
            <a:off x="265793" y="242830"/>
            <a:ext cx="6720494" cy="4368800"/>
          </a:xfrm>
          <a:prstGeom prst="rect">
            <a:avLst/>
          </a:prstGeom>
        </p:spPr>
      </p:pic>
      <p:pic>
        <p:nvPicPr>
          <p:cNvPr id="5" name="Picture 4">
            <a:extLst>
              <a:ext uri="{FF2B5EF4-FFF2-40B4-BE49-F238E27FC236}">
                <a16:creationId xmlns:a16="http://schemas.microsoft.com/office/drawing/2014/main" id="{615EA782-799F-C54B-BEA4-98994A7F5E9B}"/>
              </a:ext>
            </a:extLst>
          </p:cNvPr>
          <p:cNvPicPr>
            <a:picLocks noChangeAspect="1"/>
          </p:cNvPicPr>
          <p:nvPr/>
        </p:nvPicPr>
        <p:blipFill rotWithShape="1">
          <a:blip r:embed="rId4"/>
          <a:srcRect l="37773" r="20783" b="24931"/>
          <a:stretch/>
        </p:blipFill>
        <p:spPr>
          <a:xfrm>
            <a:off x="7194550" y="242830"/>
            <a:ext cx="4731657" cy="6430396"/>
          </a:xfrm>
          <a:prstGeom prst="rect">
            <a:avLst/>
          </a:prstGeom>
        </p:spPr>
      </p:pic>
    </p:spTree>
    <p:extLst>
      <p:ext uri="{BB962C8B-B14F-4D97-AF65-F5344CB8AC3E}">
        <p14:creationId xmlns:p14="http://schemas.microsoft.com/office/powerpoint/2010/main" val="1551355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000" dirty="0"/>
              <a:t>ROAD MAP</a:t>
            </a:r>
          </a:p>
        </p:txBody>
      </p:sp>
      <p:sp>
        <p:nvSpPr>
          <p:cNvPr id="3" name="Content Placeholder 2"/>
          <p:cNvSpPr>
            <a:spLocks noGrp="1"/>
          </p:cNvSpPr>
          <p:nvPr>
            <p:ph idx="1"/>
          </p:nvPr>
        </p:nvSpPr>
        <p:spPr/>
        <p:txBody>
          <a:bodyPr>
            <a:normAutofit/>
          </a:bodyPr>
          <a:lstStyle/>
          <a:p>
            <a:pPr lvl="1">
              <a:buAutoNum type="arabicPeriod"/>
            </a:pPr>
            <a:r>
              <a:rPr sz="3600" dirty="0"/>
              <a:t>Ventricular substrate</a:t>
            </a:r>
          </a:p>
          <a:p>
            <a:pPr lvl="1">
              <a:buAutoNum type="arabicPeriod"/>
            </a:pPr>
            <a:r>
              <a:rPr sz="3600" dirty="0"/>
              <a:t>History</a:t>
            </a:r>
          </a:p>
          <a:p>
            <a:pPr lvl="1">
              <a:buAutoNum type="arabicPeriod"/>
            </a:pPr>
            <a:r>
              <a:rPr sz="3600" dirty="0"/>
              <a:t>Story of sudden cardiac death</a:t>
            </a:r>
          </a:p>
          <a:p>
            <a:pPr lvl="1">
              <a:buAutoNum type="arabicPeriod"/>
            </a:pPr>
            <a:r>
              <a:rPr sz="3600" dirty="0"/>
              <a:t>Autonomic modulation</a:t>
            </a:r>
          </a:p>
          <a:p>
            <a:pPr lvl="1">
              <a:buAutoNum type="arabicPeriod"/>
            </a:pPr>
            <a:r>
              <a:rPr sz="3600" dirty="0"/>
              <a:t>Heart rate variability</a:t>
            </a:r>
          </a:p>
          <a:p>
            <a:pPr lvl="1">
              <a:buAutoNum type="arabicPeriod"/>
            </a:pPr>
            <a:r>
              <a:rPr sz="3600" dirty="0"/>
              <a:t>Triggering sudden death</a:t>
            </a:r>
            <a:endParaRPr lang="en-US" sz="3600" dirty="0"/>
          </a:p>
          <a:p>
            <a:pPr lvl="1">
              <a:buAutoNum type="arabicPeriod"/>
            </a:pPr>
            <a:r>
              <a:rPr lang="en-US" sz="3600" dirty="0"/>
              <a:t>Autonomic risk</a:t>
            </a:r>
            <a:endParaRPr sz="3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711200"/>
            <a:ext cx="10515600" cy="5465763"/>
          </a:xfrm>
        </p:spPr>
        <p:txBody>
          <a:bodyPr anchor="ctr">
            <a:normAutofit/>
          </a:bodyPr>
          <a:lstStyle/>
          <a:p>
            <a:pPr marL="0" indent="0">
              <a:buNone/>
            </a:pPr>
            <a:r>
              <a:rPr sz="4400" dirty="0"/>
              <a:t>What do we know about sudden death?</a:t>
            </a:r>
            <a:endParaRPr lang="en-US" sz="4400" dirty="0"/>
          </a:p>
          <a:p>
            <a:pPr marL="0" indent="0">
              <a:buNone/>
            </a:pPr>
            <a:endParaRPr sz="4400" dirty="0"/>
          </a:p>
          <a:p>
            <a:pPr lvl="1"/>
            <a:r>
              <a:rPr lang="en-US" sz="3600" dirty="0"/>
              <a:t>C</a:t>
            </a:r>
            <a:r>
              <a:rPr sz="3600" dirty="0"/>
              <a:t>omplication</a:t>
            </a:r>
            <a:r>
              <a:rPr lang="en-US" sz="3600" dirty="0"/>
              <a:t>s</a:t>
            </a:r>
            <a:r>
              <a:rPr sz="3600" dirty="0"/>
              <a:t> of an MI</a:t>
            </a:r>
          </a:p>
          <a:p>
            <a:pPr lvl="1"/>
            <a:r>
              <a:rPr sz="3600" dirty="0"/>
              <a:t>VF arrest </a:t>
            </a:r>
            <a:r>
              <a:rPr lang="en-US" sz="3600" dirty="0"/>
              <a:t>is sent</a:t>
            </a:r>
            <a:r>
              <a:rPr sz="3600" dirty="0"/>
              <a:t> to the </a:t>
            </a:r>
            <a:r>
              <a:rPr sz="3600" dirty="0" err="1"/>
              <a:t>cath</a:t>
            </a:r>
            <a:r>
              <a:rPr sz="3600" dirty="0"/>
              <a:t> lab</a:t>
            </a:r>
          </a:p>
          <a:p>
            <a:pPr lvl="1"/>
            <a:r>
              <a:rPr sz="3600" dirty="0"/>
              <a:t>IC</a:t>
            </a:r>
            <a:r>
              <a:rPr lang="en-US" sz="3600" dirty="0"/>
              <a:t>D</a:t>
            </a:r>
            <a:r>
              <a:rPr sz="3600" dirty="0"/>
              <a:t> are placed for low EF</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2" descr="/var/folders/c5/zg7f9fms09s7238gs_x5qq0m0000gn/T/com.microsoft.Powerpoint/WebArchiveCopyPasteTempFiles/p2924">
            <a:extLst>
              <a:ext uri="{FF2B5EF4-FFF2-40B4-BE49-F238E27FC236}">
                <a16:creationId xmlns:a16="http://schemas.microsoft.com/office/drawing/2014/main" id="{9006746C-7694-B643-8F60-6A3D042C30BA}"/>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t="7653"/>
          <a:stretch/>
        </p:blipFill>
        <p:spPr bwMode="auto">
          <a:xfrm>
            <a:off x="3167520" y="1698171"/>
            <a:ext cx="6660201" cy="463601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var/folders/c5/zg7f9fms09s7238gs_x5qq0m0000gn/T/com.microsoft.Powerpoint/WebArchiveCopyPasteTempFiles/p2926">
            <a:extLst>
              <a:ext uri="{FF2B5EF4-FFF2-40B4-BE49-F238E27FC236}">
                <a16:creationId xmlns:a16="http://schemas.microsoft.com/office/drawing/2014/main" id="{3CA76321-8597-4747-9463-19BDFED1010E}"/>
              </a:ext>
            </a:extLst>
          </p:cNvPr>
          <p:cNvPicPr>
            <a:picLocks noChangeAspect="1" noChangeArrowheads="1"/>
          </p:cNvPicPr>
          <p:nvPr/>
        </p:nvPicPr>
        <p:blipFill>
          <a:blip r:embed="rId4">
            <a:alphaModFix/>
            <a:extLst>
              <a:ext uri="{28A0092B-C50C-407E-A947-70E740481C1C}">
                <a14:useLocalDpi xmlns:a14="http://schemas.microsoft.com/office/drawing/2010/main" val="0"/>
              </a:ext>
            </a:extLst>
          </a:blip>
          <a:srcRect/>
          <a:stretch>
            <a:fillRect/>
          </a:stretch>
        </p:blipFill>
        <p:spPr bwMode="auto">
          <a:xfrm>
            <a:off x="2806694" y="1386541"/>
            <a:ext cx="6660201" cy="495663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5" descr="/var/folders/c5/zg7f9fms09s7238gs_x5qq0m0000gn/T/com.microsoft.Powerpoint/WebArchiveCopyPasteTempFiles/p2925">
            <a:extLst>
              <a:ext uri="{FF2B5EF4-FFF2-40B4-BE49-F238E27FC236}">
                <a16:creationId xmlns:a16="http://schemas.microsoft.com/office/drawing/2014/main" id="{EE3B566A-A122-EA45-9CE7-8AA788153007}"/>
              </a:ext>
            </a:extLst>
          </p:cNvPr>
          <p:cNvPicPr>
            <a:picLocks noChangeAspect="1" noChangeArrowheads="1"/>
          </p:cNvPicPr>
          <p:nvPr/>
        </p:nvPicPr>
        <p:blipFill rotWithShape="1">
          <a:blip r:embed="rId5">
            <a:alphaModFix/>
            <a:extLst>
              <a:ext uri="{28A0092B-C50C-407E-A947-70E740481C1C}">
                <a14:useLocalDpi xmlns:a14="http://schemas.microsoft.com/office/drawing/2010/main" val="0"/>
              </a:ext>
            </a:extLst>
          </a:blip>
          <a:srcRect t="6033"/>
          <a:stretch/>
        </p:blipFill>
        <p:spPr bwMode="auto">
          <a:xfrm>
            <a:off x="2734352" y="1698171"/>
            <a:ext cx="6723296" cy="482611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A model of sudden cardiac death</a:t>
            </a:r>
          </a:p>
        </p:txBody>
      </p:sp>
    </p:spTree>
    <p:extLst>
      <p:ext uri="{BB962C8B-B14F-4D97-AF65-F5344CB8AC3E}">
        <p14:creationId xmlns:p14="http://schemas.microsoft.com/office/powerpoint/2010/main" val="1795943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dissolv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VENTRICULAR SUBSTRATE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Ischemia</a:t>
            </a:r>
          </a:p>
        </p:txBody>
      </p:sp>
      <p:pic>
        <p:nvPicPr>
          <p:cNvPr id="6" name="Picture 1" descr="/var/folders/c5/zg7f9fms09s7238gs_x5qq0m0000gn/T/com.microsoft.Powerpoint/WebArchiveCopyPasteTempFiles/p2918">
            <a:extLst>
              <a:ext uri="{FF2B5EF4-FFF2-40B4-BE49-F238E27FC236}">
                <a16:creationId xmlns:a16="http://schemas.microsoft.com/office/drawing/2014/main" id="{795D8C41-0D00-8C49-A2E1-050DD59A5A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8541" y="1675228"/>
            <a:ext cx="6974919" cy="43941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Differential innervation</a:t>
            </a:r>
          </a:p>
        </p:txBody>
      </p:sp>
      <p:pic>
        <p:nvPicPr>
          <p:cNvPr id="3" name="Picture 2" descr="A close up of a wire fence&#10;&#10;Description automatically generated">
            <a:extLst>
              <a:ext uri="{FF2B5EF4-FFF2-40B4-BE49-F238E27FC236}">
                <a16:creationId xmlns:a16="http://schemas.microsoft.com/office/drawing/2014/main" id="{B8C19EAB-BADF-F444-BF03-8BEC9231BD6F}"/>
              </a:ext>
            </a:extLst>
          </p:cNvPr>
          <p:cNvPicPr>
            <a:picLocks noChangeAspect="1"/>
          </p:cNvPicPr>
          <p:nvPr/>
        </p:nvPicPr>
        <p:blipFill>
          <a:blip r:embed="rId3"/>
          <a:stretch>
            <a:fillRect/>
          </a:stretch>
        </p:blipFill>
        <p:spPr>
          <a:xfrm>
            <a:off x="643467" y="1841258"/>
            <a:ext cx="10905066" cy="4062136"/>
          </a:xfrm>
          <a:prstGeom prst="rect">
            <a:avLst/>
          </a:prstGeom>
        </p:spPr>
      </p:pic>
    </p:spTree>
  </p:cSld>
  <p:clrMapOvr>
    <a:masterClrMapping/>
  </p:clrMapOvr>
</p:sld>
</file>

<file path=ppt/theme/theme1.xml><?xml version="1.0" encoding="utf-8"?>
<a:theme xmlns:a="http://schemas.openxmlformats.org/drawingml/2006/main" name="Office Theme">
  <a:themeElements>
    <a:clrScheme name="Orange">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TotalTime>
  <Words>808</Words>
  <Application>Microsoft Macintosh PowerPoint</Application>
  <PresentationFormat>Widescreen</PresentationFormat>
  <Paragraphs>133</Paragraphs>
  <Slides>39</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Arial</vt:lpstr>
      <vt:lpstr>Calibri</vt:lpstr>
      <vt:lpstr>Trebuchet MS</vt:lpstr>
      <vt:lpstr>Office Theme</vt:lpstr>
      <vt:lpstr>A HISTORY OF SUDDEN CARDIAC DEATH</vt:lpstr>
      <vt:lpstr>PowerPoint Presentation</vt:lpstr>
      <vt:lpstr>OBJECTIVES</vt:lpstr>
      <vt:lpstr>ROAD MAP</vt:lpstr>
      <vt:lpstr>PowerPoint Presentation</vt:lpstr>
      <vt:lpstr>A model of sudden cardiac death</vt:lpstr>
      <vt:lpstr>VENTRICULAR SUBSTRATE</vt:lpstr>
      <vt:lpstr>Ischemia</vt:lpstr>
      <vt:lpstr>Differential innervation</vt:lpstr>
      <vt:lpstr>LV size</vt:lpstr>
      <vt:lpstr>HISTORY</vt:lpstr>
      <vt:lpstr>John MacWilliam</vt:lpstr>
      <vt:lpstr>The first defibrillation</vt:lpstr>
      <vt:lpstr>Precordial thump</vt:lpstr>
      <vt:lpstr>Precipitating death</vt:lpstr>
      <vt:lpstr>STORY OF SUDDEN DEATH</vt:lpstr>
      <vt:lpstr>Advent of the CCU</vt:lpstr>
      <vt:lpstr>Ideas behind sudden death</vt:lpstr>
      <vt:lpstr>VF threshold</vt:lpstr>
      <vt:lpstr>Changing VFT by hypothalamic stimulation</vt:lpstr>
      <vt:lpstr>AUTONOMIC MODULATION</vt:lpstr>
      <vt:lpstr>Neurocardiac axis</vt:lpstr>
      <vt:lpstr>Stellate and vagal stimulation on VFT</vt:lpstr>
      <vt:lpstr>Stellectomy and vagotomy on VFT</vt:lpstr>
      <vt:lpstr>HEART RATE VARIABILITY</vt:lpstr>
      <vt:lpstr>What is HRV?</vt:lpstr>
      <vt:lpstr>Poincaré plot</vt:lpstr>
      <vt:lpstr>Accentuated antagonism</vt:lpstr>
      <vt:lpstr>Power spectral analysis</vt:lpstr>
      <vt:lpstr>TRIGGERING SUDDEN DEATH</vt:lpstr>
      <vt:lpstr>Northridge earthquake</vt:lpstr>
      <vt:lpstr>VF threshold</vt:lpstr>
      <vt:lpstr>Frequency of PVCs</vt:lpstr>
      <vt:lpstr>AUTONOMIC RISK</vt:lpstr>
      <vt:lpstr>Canine model of VF susceptibility</vt:lpstr>
      <vt:lpstr>Dyx and mortality</vt:lpstr>
      <vt:lpstr>Poincaré and ischemia</vt:lpstr>
      <vt:lpstr>Circadian decreases in HRV</vt:lpstr>
      <vt:lpstr>THANK YOU</vt:lpstr>
    </vt:vector>
  </TitlesOfParts>
  <Company/>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TotalTime>
  <Words>26</Words>
  <Application>Microsoft Office PowerPoint</Application>
  <PresentationFormat>On-screen Show (4:3)</PresentationFormat>
  <Paragraphs>10</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Title</vt:lpstr>
      <vt:lpstr>Slide Title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HISTORY OF SUDDEN CARDIAC DEATH</dc:title>
  <dc:creator>Shah, Anish S.</dc:creator>
  <cp:lastModifiedBy>Shah, Anish S.</cp:lastModifiedBy>
  <cp:revision>8</cp:revision>
  <dcterms:created xsi:type="dcterms:W3CDTF">2019-02-14T18:33:38Z</dcterms:created>
  <dcterms:modified xsi:type="dcterms:W3CDTF">2019-02-18T15:32:09Z</dcterms:modified>
</cp:coreProperties>
</file>